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88" r:id="rId4"/>
    <p:sldId id="292" r:id="rId5"/>
    <p:sldId id="259" r:id="rId6"/>
    <p:sldId id="260" r:id="rId7"/>
    <p:sldId id="293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265" r:id="rId16"/>
    <p:sldId id="303" r:id="rId17"/>
    <p:sldId id="312" r:id="rId18"/>
    <p:sldId id="313" r:id="rId19"/>
    <p:sldId id="304" r:id="rId20"/>
    <p:sldId id="314" r:id="rId21"/>
    <p:sldId id="315" r:id="rId22"/>
    <p:sldId id="305" r:id="rId23"/>
    <p:sldId id="316" r:id="rId24"/>
    <p:sldId id="317" r:id="rId25"/>
    <p:sldId id="311" r:id="rId26"/>
    <p:sldId id="306" r:id="rId27"/>
    <p:sldId id="307" r:id="rId28"/>
    <p:sldId id="264" r:id="rId29"/>
    <p:sldId id="308" r:id="rId30"/>
    <p:sldId id="309" r:id="rId31"/>
    <p:sldId id="289" r:id="rId32"/>
    <p:sldId id="310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65B2"/>
    <a:srgbClr val="00FFF6"/>
    <a:srgbClr val="F9BA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 t="-38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2017-10-19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940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2017-10-19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313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631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2017-10-19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933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2017-10-19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159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2017-10-19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585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2017-10-19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42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463" y="33575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2017-10-19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97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336550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2017-10-19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407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2017-10-19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151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93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9625" y="987425"/>
            <a:ext cx="673576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5938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2017-10-19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104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413" y="450849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10100" y="987425"/>
            <a:ext cx="6745288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413" y="2051049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2017-10-19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366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B206F-75F2-4065-9405-FD2FF66DCABA}" type="datetimeFigureOut">
              <a:rPr lang="ko-KR" altLang="en-US" smtClean="0"/>
              <a:t>2017-10-19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314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f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82471" y="1821610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sz="9600" dirty="0">
                <a:latin typeface="HanS CalliPunch" panose="00010101010101010101" pitchFamily="2" charset="-127"/>
                <a:ea typeface="HanS CalliPunch" panose="00010101010101010101" pitchFamily="2" charset="-127"/>
              </a:rPr>
              <a:t>자각마녀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67479" y="3919508"/>
            <a:ext cx="1661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Rucid</a:t>
            </a:r>
            <a:r>
              <a:rPr lang="en-US" altLang="ko-KR" sz="2000" dirty="0"/>
              <a:t> witch -</a:t>
            </a:r>
            <a:endParaRPr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9F8500-7DA5-439E-9AFB-0870F472A1C1}"/>
              </a:ext>
            </a:extLst>
          </p:cNvPr>
          <p:cNvSpPr txBox="1"/>
          <p:nvPr/>
        </p:nvSpPr>
        <p:spPr>
          <a:xfrm>
            <a:off x="9005103" y="5106779"/>
            <a:ext cx="21531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Team</a:t>
            </a:r>
          </a:p>
          <a:p>
            <a:r>
              <a:rPr lang="ko-KR" altLang="en-US" dirty="0"/>
              <a:t>전현우 </a:t>
            </a:r>
            <a:r>
              <a:rPr lang="en-US" altLang="ko-KR" dirty="0"/>
              <a:t>2013182039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김민정 </a:t>
            </a:r>
            <a:r>
              <a:rPr lang="en-US" altLang="ko-KR" dirty="0"/>
              <a:t>2015184008</a:t>
            </a:r>
          </a:p>
          <a:p>
            <a:r>
              <a:rPr lang="ko-KR" altLang="en-US" dirty="0"/>
              <a:t>강현웅 </a:t>
            </a:r>
            <a:r>
              <a:rPr lang="en-US" altLang="ko-KR" dirty="0"/>
              <a:t>2013180001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2590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A91A027-20B6-4D27-BEEF-08067509F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057" y="3471570"/>
            <a:ext cx="5513150" cy="338643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507DEA7-DDDB-46FB-BFA3-03E02375E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306938"/>
              </p:ext>
            </p:extLst>
          </p:nvPr>
        </p:nvGraphicFramePr>
        <p:xfrm>
          <a:off x="2541173" y="1404256"/>
          <a:ext cx="5378825" cy="426175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2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베르베시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539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컨셉</a:t>
                      </a:r>
                      <a:r>
                        <a:rPr lang="en-US" altLang="ko-KR" sz="1500" kern="1200" dirty="0">
                          <a:effectLst/>
                        </a:rPr>
                        <a:t>:</a:t>
                      </a:r>
                      <a:r>
                        <a:rPr lang="ko-KR" altLang="en-US" sz="1500" kern="1200" dirty="0">
                          <a:effectLst/>
                        </a:rPr>
                        <a:t> </a:t>
                      </a:r>
                      <a:r>
                        <a:rPr lang="ko-KR" altLang="en-US" sz="1500" kern="1200" dirty="0" err="1">
                          <a:effectLst/>
                        </a:rPr>
                        <a:t>네크로맨서</a:t>
                      </a:r>
                      <a:endParaRPr lang="ko-KR" altLang="en-US" sz="1500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0485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빨간색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 err="1">
                          <a:effectLst/>
                        </a:rPr>
                        <a:t>크림슨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8809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</a:t>
                      </a:r>
                      <a:r>
                        <a:rPr lang="ko-KR" altLang="en-US" sz="1500" dirty="0"/>
                        <a:t>공간 내 적들에게 저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</a:t>
                      </a:r>
                      <a:r>
                        <a:rPr lang="ko-KR" altLang="en-US" sz="1500" dirty="0"/>
                        <a:t>주를 내리는 형식의 전투</a:t>
                      </a:r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9723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41A156FD-B4D0-45EB-A225-7583B0ECEC7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226" y="2947365"/>
            <a:ext cx="2217420" cy="221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175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507DEA7-DDDB-46FB-BFA3-03E02375E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32184"/>
              </p:ext>
            </p:extLst>
          </p:nvPr>
        </p:nvGraphicFramePr>
        <p:xfrm>
          <a:off x="2147829" y="1646237"/>
          <a:ext cx="5378825" cy="3992301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2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990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컨셉 미정</a:t>
                      </a:r>
                      <a:endParaRPr lang="ko-KR" altLang="en-US" sz="1500" dirty="0"/>
                    </a:p>
                  </a:txBody>
                  <a:tcPr>
                    <a:solidFill>
                      <a:srgbClr val="00B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18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연두색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>
                          <a:effectLst/>
                        </a:rPr>
                        <a:t>라임 그린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211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</a:t>
                      </a:r>
                      <a:r>
                        <a:rPr lang="ko-KR" altLang="en-US" sz="1500" dirty="0"/>
                        <a:t>집중형 공격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전격 등</a:t>
                      </a:r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</a:txBody>
                  <a:tcPr>
                    <a:solidFill>
                      <a:srgbClr val="00B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1257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2D07E00E-AFFD-4B87-981C-DA034F26F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225" y="3415174"/>
            <a:ext cx="5197775" cy="344282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FEF99E8-5319-441E-912A-0B75049FC24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287" y="2910709"/>
            <a:ext cx="2225040" cy="222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86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08ACC0-3574-4B45-9738-E79078896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444" y="2418448"/>
            <a:ext cx="5334000" cy="4564912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68546A7-4C62-4F2A-8183-AFC0B651D1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515753"/>
              </p:ext>
            </p:extLst>
          </p:nvPr>
        </p:nvGraphicFramePr>
        <p:xfrm>
          <a:off x="2784643" y="1582975"/>
          <a:ext cx="5378825" cy="4295311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칼리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149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인도자</a:t>
                      </a:r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다섯  번째 마녀</a:t>
                      </a:r>
                      <a:r>
                        <a:rPr lang="en-US" altLang="ko-KR" sz="1500" dirty="0"/>
                        <a:t>), </a:t>
                      </a:r>
                      <a:r>
                        <a:rPr lang="ko-KR" altLang="en-US" sz="1500" dirty="0"/>
                        <a:t>컨셉</a:t>
                      </a:r>
                      <a:r>
                        <a:rPr lang="en-US" altLang="ko-KR" sz="1500" dirty="0"/>
                        <a:t>:</a:t>
                      </a:r>
                      <a:r>
                        <a:rPr lang="ko-KR" altLang="en-US" sz="1500" dirty="0"/>
                        <a:t> 항해사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378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흰색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>
                          <a:effectLst/>
                        </a:rPr>
                        <a:t>화이트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9289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없음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 err="1"/>
                        <a:t>파티클이나</a:t>
                      </a:r>
                      <a:r>
                        <a:rPr lang="ko-KR" altLang="en-US" sz="1500" dirty="0"/>
                        <a:t> 빛 효과로 </a:t>
                      </a:r>
                      <a:r>
                        <a:rPr lang="ko-KR" altLang="en-US" sz="1500" dirty="0" err="1"/>
                        <a:t>마법진</a:t>
                      </a:r>
                      <a:r>
                        <a:rPr lang="ko-KR" altLang="en-US" sz="1500" dirty="0"/>
                        <a:t> 대체</a:t>
                      </a:r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4974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플레이어에게 진실을 알려주는 요소로 작용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 err="1"/>
                        <a:t>아즈라의</a:t>
                      </a:r>
                      <a:r>
                        <a:rPr lang="ko-KR" altLang="en-US" sz="1500" dirty="0"/>
                        <a:t> 본 모습을 이끌어내는 캐릭터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2901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68546A7-4C62-4F2A-8183-AFC0B651D1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282374"/>
              </p:ext>
            </p:extLst>
          </p:nvPr>
        </p:nvGraphicFramePr>
        <p:xfrm>
          <a:off x="2784643" y="1582975"/>
          <a:ext cx="6114428" cy="4964783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836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778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48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세이콴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9923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인도자</a:t>
                      </a:r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다섯  번째 마녀</a:t>
                      </a:r>
                      <a:r>
                        <a:rPr lang="en-US" altLang="ko-KR" sz="1500" dirty="0"/>
                        <a:t>), </a:t>
                      </a:r>
                      <a:r>
                        <a:rPr lang="ko-KR" altLang="en-US" sz="1500" dirty="0"/>
                        <a:t>컨셉</a:t>
                      </a:r>
                      <a:r>
                        <a:rPr lang="en-US" altLang="ko-KR" sz="1500" dirty="0"/>
                        <a:t>:</a:t>
                      </a:r>
                      <a:r>
                        <a:rPr lang="ko-KR" altLang="en-US" sz="1500" dirty="0"/>
                        <a:t> </a:t>
                      </a:r>
                      <a:r>
                        <a:rPr lang="ko-KR" altLang="en-US" sz="1500" dirty="0" err="1"/>
                        <a:t>발키리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607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노란색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>
                          <a:effectLst/>
                        </a:rPr>
                        <a:t>레몬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087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      </a:t>
                      </a:r>
                      <a:r>
                        <a:rPr lang="ko-KR" altLang="en-US" sz="1500" dirty="0"/>
                        <a:t>원과 방패를 이용한 스킬                                             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      (</a:t>
                      </a:r>
                      <a:r>
                        <a:rPr lang="ko-KR" altLang="en-US" sz="1500" dirty="0"/>
                        <a:t>범위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방어</a:t>
                      </a:r>
                      <a:r>
                        <a:rPr lang="en-US" altLang="ko-KR" sz="1500" dirty="0"/>
                        <a:t>)</a:t>
                      </a:r>
                      <a:r>
                        <a:rPr lang="ko-KR" altLang="en-US" sz="1500" dirty="0"/>
                        <a:t>을 사용</a:t>
                      </a:r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07845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단일 공격보단 범위공격 위주이며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근접한 다수의 적을 공격하는데 치중 되어있다</a:t>
                      </a:r>
                      <a:r>
                        <a:rPr lang="en-US" altLang="ko-KR" sz="15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3F44B29-B278-4F5E-AC82-814F3284D5B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284" y="3722913"/>
            <a:ext cx="1807493" cy="151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25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26CBF1-929F-41F6-9C05-85B5FBE37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143" y="4264701"/>
            <a:ext cx="4174668" cy="2383356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A0B169-6B58-4976-9A3B-5C80CA70E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780" y="1059261"/>
            <a:ext cx="4174668" cy="2398537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B90F59-D024-480A-B136-707085EE28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423" y="4727242"/>
            <a:ext cx="3073305" cy="1920815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AD4530D-B491-4CDF-B647-5E42B99A6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646237"/>
            <a:ext cx="3624017" cy="2731671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7F32EC8C-7307-45BE-AEDA-30D63ED3A4BD}"/>
              </a:ext>
            </a:extLst>
          </p:cNvPr>
          <p:cNvSpPr/>
          <p:nvPr/>
        </p:nvSpPr>
        <p:spPr>
          <a:xfrm>
            <a:off x="5951764" y="2697594"/>
            <a:ext cx="1036864" cy="1520408"/>
          </a:xfrm>
          <a:prstGeom prst="rightArrow">
            <a:avLst/>
          </a:prstGeom>
          <a:solidFill>
            <a:srgbClr val="F9BA4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837A30-EF9C-47E3-ABD8-3DBA099A44A4}"/>
              </a:ext>
            </a:extLst>
          </p:cNvPr>
          <p:cNvSpPr txBox="1"/>
          <p:nvPr/>
        </p:nvSpPr>
        <p:spPr>
          <a:xfrm>
            <a:off x="5421085" y="2142636"/>
            <a:ext cx="1779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추가 기획 필요</a:t>
            </a:r>
          </a:p>
        </p:txBody>
      </p:sp>
    </p:spTree>
    <p:extLst>
      <p:ext uri="{BB962C8B-B14F-4D97-AF65-F5344CB8AC3E}">
        <p14:creationId xmlns:p14="http://schemas.microsoft.com/office/powerpoint/2010/main" val="3448068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88577" y="807668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게임 진행 순서도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C2E4D6A-463F-4B9E-BBE3-418AE88D4EE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086" y="1535705"/>
            <a:ext cx="4850130" cy="4762500"/>
          </a:xfrm>
          <a:prstGeom prst="rect">
            <a:avLst/>
          </a:prstGeom>
          <a:noFill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AE8D4E4-B81C-4B39-ADED-10E63FC47134}"/>
              </a:ext>
            </a:extLst>
          </p:cNvPr>
          <p:cNvSpPr txBox="1"/>
          <p:nvPr/>
        </p:nvSpPr>
        <p:spPr>
          <a:xfrm>
            <a:off x="6839222" y="2349086"/>
            <a:ext cx="484436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b="1" i="1" dirty="0">
                <a:solidFill>
                  <a:srgbClr val="FF0000"/>
                </a:solidFill>
              </a:rPr>
              <a:t>#1</a:t>
            </a:r>
            <a:endParaRPr lang="ko-KR" altLang="ko-KR" b="1" dirty="0">
              <a:solidFill>
                <a:srgbClr val="FF0000"/>
              </a:solidFill>
            </a:endParaRPr>
          </a:p>
          <a:p>
            <a:pPr lvl="2"/>
            <a:r>
              <a:rPr lang="ko-KR" altLang="ko-KR" b="1" dirty="0"/>
              <a:t>전체 플레이 회상 후</a:t>
            </a:r>
            <a:r>
              <a:rPr lang="en-US" altLang="ko-KR" b="1" dirty="0"/>
              <a:t>, </a:t>
            </a:r>
            <a:r>
              <a:rPr lang="ko-KR" altLang="ko-KR" b="1" dirty="0"/>
              <a:t>해당 </a:t>
            </a:r>
            <a:r>
              <a:rPr lang="en-US" altLang="ko-KR" b="1" dirty="0"/>
              <a:t>stage</a:t>
            </a:r>
            <a:r>
              <a:rPr lang="ko-KR" altLang="ko-KR" b="1" dirty="0"/>
              <a:t>로 이동</a:t>
            </a:r>
            <a:endParaRPr lang="ko-KR" altLang="ko-KR" sz="3200" b="1" dirty="0"/>
          </a:p>
          <a:p>
            <a:pPr lvl="1"/>
            <a:r>
              <a:rPr lang="en-US" altLang="ko-KR" b="1" i="1" dirty="0">
                <a:solidFill>
                  <a:srgbClr val="FF0000"/>
                </a:solidFill>
              </a:rPr>
              <a:t>#2</a:t>
            </a:r>
            <a:endParaRPr lang="ko-KR" altLang="ko-KR" b="1" dirty="0">
              <a:solidFill>
                <a:srgbClr val="FF0000"/>
              </a:solidFill>
            </a:endParaRPr>
          </a:p>
          <a:p>
            <a:pPr lvl="2"/>
            <a:r>
              <a:rPr lang="ko-KR" altLang="ko-KR" b="1" dirty="0"/>
              <a:t>인플레이 </a:t>
            </a:r>
            <a:r>
              <a:rPr lang="ko-KR" altLang="ko-KR" b="1" dirty="0" err="1"/>
              <a:t>씬으로</a:t>
            </a:r>
            <a:r>
              <a:rPr lang="ko-KR" altLang="ko-KR" b="1" dirty="0"/>
              <a:t> 넘어가기 전</a:t>
            </a:r>
            <a:r>
              <a:rPr lang="en-US" altLang="ko-KR" b="1" dirty="0"/>
              <a:t>, sub </a:t>
            </a:r>
            <a:r>
              <a:rPr lang="ko-KR" altLang="ko-KR" b="1" dirty="0"/>
              <a:t>저장</a:t>
            </a:r>
            <a:r>
              <a:rPr lang="en-US" altLang="ko-KR" b="1" dirty="0"/>
              <a:t>. </a:t>
            </a:r>
            <a:r>
              <a:rPr lang="ko-KR" altLang="ko-KR" b="1" dirty="0"/>
              <a:t>이전게임에서 불러올 수 있도록 임시로 데이터 저장</a:t>
            </a:r>
            <a:r>
              <a:rPr lang="en-US" altLang="ko-KR" b="1" dirty="0"/>
              <a:t>.</a:t>
            </a:r>
            <a:endParaRPr lang="ko-KR" altLang="ko-KR" sz="3200" b="1" dirty="0"/>
          </a:p>
          <a:p>
            <a:pPr lvl="1"/>
            <a:r>
              <a:rPr lang="en-US" altLang="ko-KR" b="1" i="1" dirty="0">
                <a:solidFill>
                  <a:srgbClr val="FF0000"/>
                </a:solidFill>
              </a:rPr>
              <a:t>#3</a:t>
            </a:r>
            <a:endParaRPr lang="ko-KR" altLang="ko-KR" b="1" dirty="0">
              <a:solidFill>
                <a:srgbClr val="FF0000"/>
              </a:solidFill>
            </a:endParaRPr>
          </a:p>
          <a:p>
            <a:pPr lvl="2"/>
            <a:r>
              <a:rPr lang="ko-KR" altLang="ko-KR" b="1" dirty="0"/>
              <a:t>스토리 진행 후</a:t>
            </a:r>
            <a:r>
              <a:rPr lang="en-US" altLang="ko-KR" b="1" dirty="0"/>
              <a:t>, </a:t>
            </a:r>
            <a:r>
              <a:rPr lang="ko-KR" altLang="ko-KR" b="1" dirty="0"/>
              <a:t>플레이 설정 </a:t>
            </a:r>
            <a:r>
              <a:rPr lang="ko-KR" altLang="ko-KR" b="1" dirty="0" err="1"/>
              <a:t>씬으로</a:t>
            </a:r>
            <a:r>
              <a:rPr lang="ko-KR" altLang="ko-KR" b="1" dirty="0"/>
              <a:t> 진행</a:t>
            </a:r>
            <a:r>
              <a:rPr lang="en-US" altLang="ko-KR" b="1" dirty="0"/>
              <a:t>, #3</a:t>
            </a:r>
            <a:r>
              <a:rPr lang="ko-KR" altLang="ko-KR" b="1" dirty="0"/>
              <a:t>영역에서 다음 스테이지에 대한 스토리 첨부</a:t>
            </a:r>
            <a:r>
              <a:rPr lang="en-US" altLang="ko-KR" b="1" dirty="0"/>
              <a:t>(</a:t>
            </a:r>
            <a:r>
              <a:rPr lang="ko-KR" altLang="ko-KR" b="1" dirty="0"/>
              <a:t>별도의 </a:t>
            </a:r>
            <a:r>
              <a:rPr lang="ko-KR" altLang="ko-KR" b="1" dirty="0" err="1"/>
              <a:t>씬으로</a:t>
            </a:r>
            <a:r>
              <a:rPr lang="ko-KR" altLang="ko-KR" b="1" dirty="0"/>
              <a:t> 만들지</a:t>
            </a:r>
            <a:r>
              <a:rPr lang="en-US" altLang="ko-KR" b="1" dirty="0"/>
              <a:t>, </a:t>
            </a:r>
            <a:r>
              <a:rPr lang="ko-KR" altLang="ko-KR" b="1" dirty="0"/>
              <a:t>토의 필요</a:t>
            </a:r>
            <a:r>
              <a:rPr lang="en-US" altLang="ko-KR" b="1" dirty="0"/>
              <a:t>)</a:t>
            </a:r>
            <a:endParaRPr lang="ko-KR" altLang="ko-KR" sz="3200" b="1" dirty="0"/>
          </a:p>
          <a:p>
            <a:pPr lvl="1"/>
            <a:r>
              <a:rPr lang="en-US" altLang="ko-KR" b="1" i="1" dirty="0">
                <a:solidFill>
                  <a:srgbClr val="FF0000"/>
                </a:solidFill>
              </a:rPr>
              <a:t>#4</a:t>
            </a:r>
            <a:endParaRPr lang="ko-KR" altLang="ko-KR" b="1" dirty="0">
              <a:solidFill>
                <a:srgbClr val="FF0000"/>
              </a:solidFill>
            </a:endParaRPr>
          </a:p>
          <a:p>
            <a:pPr lvl="2"/>
            <a:r>
              <a:rPr lang="ko-KR" altLang="en-US" b="1" dirty="0"/>
              <a:t>스테이지 보스를 캐릭터로 골라 </a:t>
            </a:r>
            <a:r>
              <a:rPr lang="en-US" altLang="ko-KR" b="1" dirty="0"/>
              <a:t>1:1</a:t>
            </a:r>
            <a:r>
              <a:rPr lang="ko-KR" altLang="en-US" b="1" dirty="0"/>
              <a:t>대전을 하는 플레이 구현 예정</a:t>
            </a:r>
            <a:r>
              <a:rPr lang="en-US" altLang="ko-KR" b="1" dirty="0"/>
              <a:t>(</a:t>
            </a:r>
            <a:r>
              <a:rPr lang="ko-KR" altLang="en-US" b="1" dirty="0"/>
              <a:t>추가 회의 필요</a:t>
            </a:r>
            <a:r>
              <a:rPr lang="en-US" altLang="ko-KR" b="1" dirty="0"/>
              <a:t>)</a:t>
            </a:r>
            <a:endParaRPr lang="ko-KR" altLang="ko-KR" sz="3200" b="1" dirty="0"/>
          </a:p>
          <a:p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B56261-0E92-4EA9-91FD-9F090B3AA5D3}"/>
              </a:ext>
            </a:extLst>
          </p:cNvPr>
          <p:cNvSpPr/>
          <p:nvPr/>
        </p:nvSpPr>
        <p:spPr>
          <a:xfrm>
            <a:off x="1953087" y="4101483"/>
            <a:ext cx="257453" cy="213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49B20C-CEFE-469D-BD15-C57ABAC6884E}"/>
              </a:ext>
            </a:extLst>
          </p:cNvPr>
          <p:cNvSpPr txBox="1"/>
          <p:nvPr/>
        </p:nvSpPr>
        <p:spPr>
          <a:xfrm>
            <a:off x="1953087" y="4069515"/>
            <a:ext cx="33855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 err="1"/>
              <a:t>튜</a:t>
            </a:r>
            <a:endParaRPr lang="ko-KR" altLang="en-US" sz="1300" b="1" dirty="0"/>
          </a:p>
        </p:txBody>
      </p:sp>
    </p:spTree>
    <p:extLst>
      <p:ext uri="{BB962C8B-B14F-4D97-AF65-F5344CB8AC3E}">
        <p14:creationId xmlns:p14="http://schemas.microsoft.com/office/powerpoint/2010/main" val="371576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D66FA611-0915-4F4A-BD00-5574FD552DBA}"/>
              </a:ext>
            </a:extLst>
          </p:cNvPr>
          <p:cNvSpPr/>
          <p:nvPr/>
        </p:nvSpPr>
        <p:spPr>
          <a:xfrm>
            <a:off x="279295" y="5597372"/>
            <a:ext cx="7000393" cy="9987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조작키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2" name="그림 21" descr="C:\Users\woolo_so5omoy\AppData\Local\Microsoft\Windows\INetCache\Content.Word\오큘러스 터치 bbs.ruliweb.jpg">
            <a:extLst>
              <a:ext uri="{FF2B5EF4-FFF2-40B4-BE49-F238E27FC236}">
                <a16:creationId xmlns:a16="http://schemas.microsoft.com/office/drawing/2014/main" id="{A7CA5CD1-F3C6-4BD4-8B53-3007A224829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347" y="1646237"/>
            <a:ext cx="5352239" cy="3635976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6EEAA85-5065-4670-A58E-B284E5EEDB6D}"/>
              </a:ext>
            </a:extLst>
          </p:cNvPr>
          <p:cNvSpPr txBox="1"/>
          <p:nvPr/>
        </p:nvSpPr>
        <p:spPr>
          <a:xfrm>
            <a:off x="0" y="5829696"/>
            <a:ext cx="71255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dirty="0"/>
              <a:t>대부분의 조작은 좌우의 </a:t>
            </a:r>
            <a:r>
              <a:rPr lang="en-US" altLang="ko-KR" dirty="0" err="1"/>
              <a:t>Thumbstick</a:t>
            </a:r>
            <a:r>
              <a:rPr lang="en-US" altLang="ko-KR" dirty="0"/>
              <a:t>(</a:t>
            </a:r>
            <a:r>
              <a:rPr lang="ko-KR" altLang="en-US" dirty="0"/>
              <a:t>게임 패드의 스틱 역할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en-US" altLang="ko-KR" dirty="0"/>
              <a:t>ABXY Button</a:t>
            </a:r>
            <a:r>
              <a:rPr lang="ko-KR" altLang="en-US" dirty="0"/>
              <a:t>으로 이루어진다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4B5B8CD1-D03A-4A67-8E6F-D0FED11EBD8B}"/>
              </a:ext>
            </a:extLst>
          </p:cNvPr>
          <p:cNvSpPr/>
          <p:nvPr/>
        </p:nvSpPr>
        <p:spPr>
          <a:xfrm>
            <a:off x="6800295" y="3284738"/>
            <a:ext cx="1216241" cy="852256"/>
          </a:xfrm>
          <a:prstGeom prst="rightArrow">
            <a:avLst/>
          </a:prstGeom>
          <a:solidFill>
            <a:srgbClr val="00FFF6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67D7513-4A40-489F-8F91-86DFBF03C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686" y="2955218"/>
            <a:ext cx="3871314" cy="379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57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조작키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1676AC-934C-4679-8F8A-1CEDD480F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22" y="1968484"/>
            <a:ext cx="2800741" cy="66684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662D5EE-814B-4991-9D40-BE05B677F192}"/>
              </a:ext>
            </a:extLst>
          </p:cNvPr>
          <p:cNvSpPr/>
          <p:nvPr/>
        </p:nvSpPr>
        <p:spPr>
          <a:xfrm>
            <a:off x="3449763" y="1968484"/>
            <a:ext cx="6777313" cy="2962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ct val="115000"/>
              </a:lnSpc>
              <a:buClr>
                <a:srgbClr val="000000"/>
              </a:buClr>
              <a:buSzPts val="1100"/>
              <a:buFont typeface="Times New Roman" panose="02020603050405020304" pitchFamily="18" charset="0"/>
              <a:buAutoNum type="alphaUcPeriod"/>
            </a:pPr>
            <a:r>
              <a:rPr lang="ko-KR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주 컨트롤</a:t>
            </a:r>
            <a:r>
              <a:rPr lang="en-US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오른손잡이 기준</a:t>
            </a:r>
            <a:r>
              <a:rPr lang="en-US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-</a:t>
            </a:r>
            <a:r>
              <a:rPr lang="ko-KR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오른손</a:t>
            </a:r>
            <a:r>
              <a:rPr lang="en-US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)</a:t>
            </a:r>
            <a:endParaRPr lang="ko-KR" altLang="ko-KR" sz="14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143000" lvl="2" indent="-228600" algn="just">
              <a:lnSpc>
                <a:spcPct val="115000"/>
              </a:lnSpc>
              <a:buClr>
                <a:srgbClr val="000000"/>
              </a:buClr>
              <a:buSzPts val="1000"/>
              <a:buFont typeface="Times New Roman" panose="02020603050405020304" pitchFamily="18" charset="0"/>
              <a:buAutoNum type="romanLcPeriod"/>
            </a:pP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A</a:t>
            </a:r>
            <a:r>
              <a:rPr lang="ko-KR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버튼 </a:t>
            </a:r>
          </a:p>
          <a:p>
            <a:pPr marL="1650365" indent="-304800" algn="just"/>
            <a:r>
              <a:rPr lang="ko-KR" altLang="ko-KR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버튼을 누른 시점에서 공격의 시작임을 감지</a:t>
            </a:r>
            <a:r>
              <a:rPr lang="en-US" altLang="ko-KR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컨트롤러의 위치 </a:t>
            </a:r>
            <a:r>
              <a:rPr lang="ko-KR" altLang="ko-KR" sz="1200" b="1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트래킹을</a:t>
            </a:r>
            <a:r>
              <a:rPr lang="ko-KR" altLang="ko-KR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체크한다</a:t>
            </a:r>
            <a:r>
              <a:rPr lang="en-US" altLang="ko-KR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컨트롤러의 이동에 따라 화면에 마법진을 그리고</a:t>
            </a:r>
            <a:r>
              <a:rPr lang="en-US" altLang="ko-KR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버튼 해지 시 입력 종료를 감지한다</a:t>
            </a:r>
            <a:r>
              <a:rPr lang="en-US" altLang="ko-KR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 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143000" lvl="2" indent="-228600" algn="just">
              <a:lnSpc>
                <a:spcPct val="115000"/>
              </a:lnSpc>
              <a:buClr>
                <a:srgbClr val="000000"/>
              </a:buClr>
              <a:buSzPts val="1000"/>
              <a:buFont typeface="Times New Roman" panose="02020603050405020304" pitchFamily="18" charset="0"/>
              <a:buAutoNum type="romanLcPeriod"/>
            </a:pP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Trigger</a:t>
            </a:r>
            <a:endParaRPr lang="ko-KR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타겟을 변경한다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시야내의 다른 오브젝트들을 가까운 거리순으로 체크 타겟을 변경한다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*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타겟이 있을 경우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첫 버튼은 자신과 가장 가까운 오브젝트로 타겟이 향하고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이후로는 타겟 오브젝트보다 먼 오브젝트를 체크한다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.(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타겟 중복을 방지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 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 algn="just">
              <a:lnSpc>
                <a:spcPct val="115000"/>
              </a:lnSpc>
              <a:buClr>
                <a:srgbClr val="000000"/>
              </a:buClr>
              <a:buSzPts val="1100"/>
            </a:pPr>
            <a:endParaRPr lang="ko-KR" altLang="ko-KR" sz="12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65D4536-C828-48A1-A754-1DA0DEB56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765" y="3135248"/>
            <a:ext cx="3918335" cy="330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79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조작키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1676AC-934C-4679-8F8A-1CEDD480F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22" y="1968484"/>
            <a:ext cx="2800741" cy="6668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A853196-5E9F-409F-9518-D5EA3C978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598" y="3123247"/>
            <a:ext cx="3898635" cy="347262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C93DD8E-5C47-49F0-A0C7-94994F760535}"/>
              </a:ext>
            </a:extLst>
          </p:cNvPr>
          <p:cNvSpPr/>
          <p:nvPr/>
        </p:nvSpPr>
        <p:spPr>
          <a:xfrm>
            <a:off x="3449763" y="1782052"/>
            <a:ext cx="6862438" cy="4598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0"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 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buClr>
                <a:srgbClr val="000000"/>
              </a:buClr>
              <a:buSzPts val="1100"/>
              <a:buFont typeface="Times New Roman" panose="02020603050405020304" pitchFamily="18" charset="0"/>
              <a:buAutoNum type="alphaUcPeriod"/>
            </a:pPr>
            <a:r>
              <a:rPr lang="ko-KR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보조 컨트롤</a:t>
            </a:r>
            <a:r>
              <a:rPr lang="en-US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오른손잡이 기준</a:t>
            </a:r>
            <a:r>
              <a:rPr lang="en-US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-</a:t>
            </a:r>
            <a:r>
              <a:rPr lang="ko-KR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왼손</a:t>
            </a:r>
            <a:r>
              <a:rPr lang="en-US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)</a:t>
            </a:r>
            <a:endParaRPr lang="ko-KR" altLang="ko-KR" sz="14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143000" lvl="2" indent="-228600" algn="just">
              <a:lnSpc>
                <a:spcPct val="115000"/>
              </a:lnSpc>
              <a:buClr>
                <a:srgbClr val="000000"/>
              </a:buClr>
              <a:buSzPts val="1000"/>
              <a:buFont typeface="Times New Roman" panose="02020603050405020304" pitchFamily="18" charset="0"/>
              <a:buAutoNum type="romanLcPeriod"/>
            </a:pP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X</a:t>
            </a:r>
            <a:r>
              <a:rPr lang="ko-KR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버튼</a:t>
            </a:r>
          </a:p>
          <a:p>
            <a:pPr marL="1524000" algn="just"/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버튼을 누른 시점에서 오브젝트 속성변화임을 감지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컨트롤러의 위치 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트래킹을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체크한다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컨트롤러의 좌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우 이동에 따라 해당 속성으로 변경한다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버튼 해지 시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선택된 속성을 화면에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1.5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초간 등장했다 사라지는 애니메이션을 취한다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.(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알파값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적용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143000" lvl="2" indent="-228600" algn="just">
              <a:lnSpc>
                <a:spcPct val="115000"/>
              </a:lnSpc>
              <a:buClr>
                <a:srgbClr val="000000"/>
              </a:buClr>
              <a:buSzPts val="1000"/>
              <a:buFont typeface="Times New Roman" panose="02020603050405020304" pitchFamily="18" charset="0"/>
              <a:buAutoNum type="romanLcPeriod"/>
            </a:pP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Trigger</a:t>
            </a:r>
            <a:endParaRPr lang="ko-KR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전투모드를 공격 대응 모드나 타겟 추적 모드로 변경시킨다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ko-KR" altLang="ko-KR" sz="13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공격 대응 모드</a:t>
            </a:r>
            <a:r>
              <a:rPr lang="en-US" altLang="ko-KR" sz="13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3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마법 공격의 타겟이 현재 플레이어를 향한 공격을 우선으로 판단</a:t>
            </a:r>
            <a:r>
              <a:rPr lang="en-US" altLang="ko-KR" sz="13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3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공격을 맞받아쳐 상쇄시키는 모드</a:t>
            </a:r>
            <a:r>
              <a:rPr lang="en-US" altLang="ko-KR" sz="13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3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동일 수준 이상의 스킬을 발동시켜야 상쇄되며</a:t>
            </a:r>
            <a:r>
              <a:rPr lang="en-US" altLang="ko-KR" sz="13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3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플레이어를 향한 공격이 없을 시 타겟을 목표물로 하여 마법 스킬 발동한다</a:t>
            </a:r>
            <a:r>
              <a:rPr lang="en-US" altLang="ko-KR" sz="13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3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ko-KR" altLang="ko-KR" sz="13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타겟 추적모드</a:t>
            </a:r>
            <a:r>
              <a:rPr lang="en-US" altLang="ko-KR" sz="13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3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플레이어를 향한 공격을 무시하고</a:t>
            </a:r>
            <a:r>
              <a:rPr lang="en-US" altLang="ko-KR" sz="13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3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선택된 타겟을 목표물로 하여 마법 스킬을 발동한다</a:t>
            </a:r>
            <a:r>
              <a:rPr lang="en-US" altLang="ko-KR" sz="13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3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143000" lvl="2" indent="-228600" algn="just">
              <a:lnSpc>
                <a:spcPct val="115000"/>
              </a:lnSpc>
              <a:buClr>
                <a:srgbClr val="000000"/>
              </a:buClr>
              <a:buSzPts val="1000"/>
              <a:buFont typeface="Times New Roman" panose="02020603050405020304" pitchFamily="18" charset="0"/>
              <a:buAutoNum type="romanLcPeriod"/>
            </a:pP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MENU[</a:t>
            </a:r>
            <a:r>
              <a:rPr lang="ko-KR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컨트롤러 설정에 따라 바뀌지 않음</a:t>
            </a: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항상 왼손 컨트롤러</a:t>
            </a: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)]</a:t>
            </a:r>
            <a:endParaRPr lang="ko-KR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sub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설정을 활성화시키며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게임이 일시정지 상태가 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143000" lvl="2" indent="-228600" algn="just">
              <a:lnSpc>
                <a:spcPct val="115000"/>
              </a:lnSpc>
              <a:buClr>
                <a:srgbClr val="000000"/>
              </a:buClr>
              <a:buSzPts val="1000"/>
              <a:buFont typeface="Times New Roman" panose="02020603050405020304" pitchFamily="18" charset="0"/>
              <a:buAutoNum type="romanLcPeriod"/>
            </a:pPr>
            <a:r>
              <a:rPr lang="en-US" altLang="ko-KR" sz="1200" b="1" kern="100" dirty="0" err="1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Thumbstick</a:t>
            </a: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 </a:t>
            </a:r>
            <a:endParaRPr lang="ko-KR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040765" indent="-304800" algn="just">
              <a:lnSpc>
                <a:spcPct val="115000"/>
              </a:lnSpc>
            </a:pPr>
            <a:r>
              <a:rPr lang="en-US" altLang="ko-KR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	</a:t>
            </a:r>
            <a:r>
              <a:rPr lang="ko-KR" altLang="ko-KR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플레이어가 해당 방향으로 이동한다</a:t>
            </a:r>
            <a:r>
              <a:rPr lang="en-US" altLang="ko-KR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491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2BFE7030-52E7-48AF-B8EB-ED30512EF793}"/>
              </a:ext>
            </a:extLst>
          </p:cNvPr>
          <p:cNvSpPr/>
          <p:nvPr/>
        </p:nvSpPr>
        <p:spPr>
          <a:xfrm>
            <a:off x="6163152" y="5023591"/>
            <a:ext cx="3046027" cy="635854"/>
          </a:xfrm>
          <a:prstGeom prst="rect">
            <a:avLst/>
          </a:prstGeom>
          <a:solidFill>
            <a:schemeClr val="bg1"/>
          </a:solidFill>
          <a:ln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전투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EF5103F-FE1A-4B45-835D-C2D0B60FB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180" y="1524000"/>
            <a:ext cx="4891596" cy="3261064"/>
          </a:xfrm>
          <a:prstGeom prst="rect">
            <a:avLst/>
          </a:prstGeom>
        </p:spPr>
      </p:pic>
      <p:sp>
        <p:nvSpPr>
          <p:cNvPr id="25" name="모서리가 둥근 직사각형 27">
            <a:extLst>
              <a:ext uri="{FF2B5EF4-FFF2-40B4-BE49-F238E27FC236}">
                <a16:creationId xmlns:a16="http://schemas.microsoft.com/office/drawing/2014/main" id="{54A02CC4-802B-4258-8A16-D3BE5094C9C9}"/>
              </a:ext>
            </a:extLst>
          </p:cNvPr>
          <p:cNvSpPr/>
          <p:nvPr/>
        </p:nvSpPr>
        <p:spPr>
          <a:xfrm>
            <a:off x="3054623" y="4985022"/>
            <a:ext cx="1679466" cy="67442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마법진</a:t>
            </a:r>
            <a:r>
              <a:rPr lang="ko-KR" altLang="en-US" dirty="0"/>
              <a:t> 형성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C62595-6F8E-437F-9C2D-77733482AA8B}"/>
              </a:ext>
            </a:extLst>
          </p:cNvPr>
          <p:cNvSpPr txBox="1"/>
          <p:nvPr/>
        </p:nvSpPr>
        <p:spPr>
          <a:xfrm>
            <a:off x="6163152" y="5146387"/>
            <a:ext cx="3046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전체 문양 등장 후</a:t>
            </a:r>
            <a:r>
              <a:rPr lang="en-US" altLang="ko-KR" dirty="0"/>
              <a:t>, </a:t>
            </a:r>
            <a:r>
              <a:rPr lang="ko-KR" altLang="en-US" dirty="0"/>
              <a:t>마법 발동</a:t>
            </a:r>
            <a:endParaRPr lang="en-US" altLang="ko-KR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CF361B7-0F06-42D1-B62E-BC653AF59418}"/>
              </a:ext>
            </a:extLst>
          </p:cNvPr>
          <p:cNvCxnSpPr>
            <a:cxnSpLocks/>
          </p:cNvCxnSpPr>
          <p:nvPr/>
        </p:nvCxnSpPr>
        <p:spPr>
          <a:xfrm flipV="1">
            <a:off x="4734089" y="5361830"/>
            <a:ext cx="1267699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288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17362" y="2895624"/>
            <a:ext cx="4787873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1.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연구 목적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2.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개요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3.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게임소개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4.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게임 플레이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5.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게임 특징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6.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진행 일정 </a:t>
            </a:r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&amp;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진행률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7.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참고문헌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293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전투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87DA84C-D72D-4395-9736-31D2534C0B2A}"/>
              </a:ext>
            </a:extLst>
          </p:cNvPr>
          <p:cNvGrpSpPr/>
          <p:nvPr/>
        </p:nvGrpSpPr>
        <p:grpSpPr>
          <a:xfrm>
            <a:off x="170687" y="1475804"/>
            <a:ext cx="6260019" cy="6260019"/>
            <a:chOff x="-6669" y="822960"/>
            <a:chExt cx="6912864" cy="6912864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7E4BA908-4354-42BF-9A61-08F07D74C2C8}"/>
                </a:ext>
              </a:extLst>
            </p:cNvPr>
            <p:cNvSpPr/>
            <p:nvPr/>
          </p:nvSpPr>
          <p:spPr>
            <a:xfrm>
              <a:off x="-6669" y="822960"/>
              <a:ext cx="6912864" cy="6912864"/>
            </a:xfrm>
            <a:prstGeom prst="ellipse">
              <a:avLst/>
            </a:prstGeom>
            <a:noFill/>
            <a:ln w="762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E6D798F-630B-48DB-B3B7-C185C2A74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458" y="2467396"/>
              <a:ext cx="812288" cy="903813"/>
            </a:xfrm>
            <a:prstGeom prst="rect">
              <a:avLst/>
            </a:prstGeom>
          </p:spPr>
        </p:pic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44F42445-7B2C-4877-BB57-15C04A002057}"/>
                </a:ext>
              </a:extLst>
            </p:cNvPr>
            <p:cNvSpPr/>
            <p:nvPr/>
          </p:nvSpPr>
          <p:spPr>
            <a:xfrm>
              <a:off x="976541" y="2059827"/>
              <a:ext cx="4956469" cy="47939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A5B7621-9DD8-4558-8F4C-AB26E7570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4724" y="3454761"/>
              <a:ext cx="1460024" cy="221242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56DA466-8B40-451F-BA14-55B0D2096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7377" y="1620029"/>
              <a:ext cx="812288" cy="903813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65064BD-614D-4B69-BB50-0160E7FE3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8580" y="1246323"/>
              <a:ext cx="812288" cy="903813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44A612F-1CEE-4AB2-B2A0-146231696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4775" y="1168122"/>
              <a:ext cx="812288" cy="903813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7AA3ACC-1F33-46E4-9382-C6E88CB23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4828" y="1403963"/>
              <a:ext cx="812288" cy="903813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C641626-D7DB-469A-9C56-4FA4FD58E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3126" y="3384901"/>
              <a:ext cx="812288" cy="90381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31BCCCE-780C-463D-8117-5FCC7B98D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74" y="4208675"/>
              <a:ext cx="812288" cy="903813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D4C38E4-34C7-49EC-8C7F-B593F9BE7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3521" y="5667189"/>
              <a:ext cx="812288" cy="903813"/>
            </a:xfrm>
            <a:prstGeom prst="rect">
              <a:avLst/>
            </a:prstGeom>
          </p:spPr>
        </p:pic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7FB3C1E-0D11-483C-8C1D-92AB9DDCD335}"/>
                </a:ext>
              </a:extLst>
            </p:cNvPr>
            <p:cNvSpPr/>
            <p:nvPr/>
          </p:nvSpPr>
          <p:spPr>
            <a:xfrm>
              <a:off x="1504746" y="5344565"/>
              <a:ext cx="1189978" cy="1376039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모서리가 둥근 직사각형 27">
            <a:extLst>
              <a:ext uri="{FF2B5EF4-FFF2-40B4-BE49-F238E27FC236}">
                <a16:creationId xmlns:a16="http://schemas.microsoft.com/office/drawing/2014/main" id="{3B09A264-14BC-46BE-860A-6AAB26DECA5D}"/>
              </a:ext>
            </a:extLst>
          </p:cNvPr>
          <p:cNvSpPr/>
          <p:nvPr/>
        </p:nvSpPr>
        <p:spPr>
          <a:xfrm>
            <a:off x="1735481" y="5116445"/>
            <a:ext cx="793073" cy="31847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target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1DC4B4-7BD7-4D60-9E6F-9F1108B29565}"/>
              </a:ext>
            </a:extLst>
          </p:cNvPr>
          <p:cNvSpPr txBox="1"/>
          <p:nvPr/>
        </p:nvSpPr>
        <p:spPr>
          <a:xfrm>
            <a:off x="7190278" y="3371209"/>
            <a:ext cx="42974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일정 반경 내의 적이 위치 할 경우 자동으로 타깃으로 선정되며</a:t>
            </a:r>
            <a:r>
              <a:rPr lang="en-US" altLang="ko-KR" sz="1600" dirty="0"/>
              <a:t>, </a:t>
            </a:r>
            <a:r>
              <a:rPr lang="ko-KR" altLang="en-US" sz="1600" dirty="0"/>
              <a:t>공격 시 해당 타겟으로 날아간다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주 컨트롤러의 </a:t>
            </a:r>
            <a:r>
              <a:rPr lang="en-US" altLang="ko-KR" sz="1600" dirty="0"/>
              <a:t>Trigger</a:t>
            </a:r>
            <a:r>
              <a:rPr lang="ko-KR" altLang="en-US" sz="1600" dirty="0"/>
              <a:t>를</a:t>
            </a:r>
            <a:r>
              <a:rPr lang="en-US" altLang="ko-KR" sz="1600" dirty="0"/>
              <a:t> </a:t>
            </a:r>
            <a:r>
              <a:rPr lang="ko-KR" altLang="en-US" sz="1600" dirty="0"/>
              <a:t>활용하여 </a:t>
            </a:r>
            <a:r>
              <a:rPr lang="en-US" altLang="ko-KR" sz="1600" dirty="0"/>
              <a:t>target</a:t>
            </a:r>
            <a:r>
              <a:rPr lang="ko-KR" altLang="en-US" sz="1600" dirty="0"/>
              <a:t>을 바꿀 수 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타겟은 소멸 범위를 넘었을 경우 자동으로 다시 선정범위 내 가장 근거리의 타겟을 선정하도록 한다</a:t>
            </a:r>
            <a:r>
              <a:rPr lang="en-US" altLang="ko-KR" sz="1600" dirty="0"/>
              <a:t>.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5E75071-0CDF-4FF0-9D69-5BBF1355B4F0}"/>
              </a:ext>
            </a:extLst>
          </p:cNvPr>
          <p:cNvCxnSpPr/>
          <p:nvPr/>
        </p:nvCxnSpPr>
        <p:spPr>
          <a:xfrm>
            <a:off x="7076167" y="2072091"/>
            <a:ext cx="601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1BCA676-5A30-4B1A-A695-2F5941B06149}"/>
              </a:ext>
            </a:extLst>
          </p:cNvPr>
          <p:cNvCxnSpPr/>
          <p:nvPr/>
        </p:nvCxnSpPr>
        <p:spPr>
          <a:xfrm>
            <a:off x="7076167" y="2389351"/>
            <a:ext cx="601637" cy="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159CAEE-B079-4C04-B39B-36B2B6F69DC2}"/>
              </a:ext>
            </a:extLst>
          </p:cNvPr>
          <p:cNvSpPr txBox="1"/>
          <p:nvPr/>
        </p:nvSpPr>
        <p:spPr>
          <a:xfrm>
            <a:off x="7889405" y="1905383"/>
            <a:ext cx="1675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타겟 선정 범위</a:t>
            </a:r>
            <a:endParaRPr lang="en-US" altLang="ko-KR" dirty="0"/>
          </a:p>
          <a:p>
            <a:r>
              <a:rPr lang="ko-KR" altLang="en-US" dirty="0"/>
              <a:t>타겟 소멸 범위</a:t>
            </a:r>
          </a:p>
        </p:txBody>
      </p:sp>
    </p:spTree>
    <p:extLst>
      <p:ext uri="{BB962C8B-B14F-4D97-AF65-F5344CB8AC3E}">
        <p14:creationId xmlns:p14="http://schemas.microsoft.com/office/powerpoint/2010/main" val="3819313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AD443E0F-37AA-4FB2-842A-21951E21C5C6}"/>
              </a:ext>
            </a:extLst>
          </p:cNvPr>
          <p:cNvSpPr/>
          <p:nvPr/>
        </p:nvSpPr>
        <p:spPr>
          <a:xfrm>
            <a:off x="3280979" y="1358246"/>
            <a:ext cx="5836388" cy="792870"/>
          </a:xfrm>
          <a:prstGeom prst="rect">
            <a:avLst/>
          </a:prstGeom>
          <a:solidFill>
            <a:schemeClr val="bg1"/>
          </a:solidFill>
          <a:ln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전투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5B7621-9DD8-4558-8F4C-AB26E7570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237" y="3109942"/>
            <a:ext cx="1460024" cy="221242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7FB3C1E-0D11-483C-8C1D-92AB9DDCD335}"/>
              </a:ext>
            </a:extLst>
          </p:cNvPr>
          <p:cNvSpPr/>
          <p:nvPr/>
        </p:nvSpPr>
        <p:spPr>
          <a:xfrm>
            <a:off x="514350" y="3711073"/>
            <a:ext cx="1189978" cy="137603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7">
            <a:extLst>
              <a:ext uri="{FF2B5EF4-FFF2-40B4-BE49-F238E27FC236}">
                <a16:creationId xmlns:a16="http://schemas.microsoft.com/office/drawing/2014/main" id="{3B09A264-14BC-46BE-860A-6AAB26DECA5D}"/>
              </a:ext>
            </a:extLst>
          </p:cNvPr>
          <p:cNvSpPr/>
          <p:nvPr/>
        </p:nvSpPr>
        <p:spPr>
          <a:xfrm>
            <a:off x="719507" y="3337367"/>
            <a:ext cx="793073" cy="31847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target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6F4712B-61A2-47D1-9939-EA3C5C6AB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205" y="3109942"/>
            <a:ext cx="1460024" cy="2212428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B831484-437D-4D07-B834-1149CE236E71}"/>
              </a:ext>
            </a:extLst>
          </p:cNvPr>
          <p:cNvSpPr/>
          <p:nvPr/>
        </p:nvSpPr>
        <p:spPr>
          <a:xfrm>
            <a:off x="6988138" y="3711073"/>
            <a:ext cx="1189978" cy="137603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7">
            <a:extLst>
              <a:ext uri="{FF2B5EF4-FFF2-40B4-BE49-F238E27FC236}">
                <a16:creationId xmlns:a16="http://schemas.microsoft.com/office/drawing/2014/main" id="{324D30D8-F95D-4CCC-8DB8-134311338B37}"/>
              </a:ext>
            </a:extLst>
          </p:cNvPr>
          <p:cNvSpPr/>
          <p:nvPr/>
        </p:nvSpPr>
        <p:spPr>
          <a:xfrm>
            <a:off x="7193295" y="3337367"/>
            <a:ext cx="793073" cy="31847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target</a:t>
            </a:r>
            <a:endParaRPr lang="ko-KR" altLang="en-US" dirty="0"/>
          </a:p>
        </p:txBody>
      </p:sp>
      <p:sp>
        <p:nvSpPr>
          <p:cNvPr id="31" name="모서리가 둥근 직사각형 27">
            <a:extLst>
              <a:ext uri="{FF2B5EF4-FFF2-40B4-BE49-F238E27FC236}">
                <a16:creationId xmlns:a16="http://schemas.microsoft.com/office/drawing/2014/main" id="{98501E4E-1BD4-4D77-95C7-EC819A87E4E4}"/>
              </a:ext>
            </a:extLst>
          </p:cNvPr>
          <p:cNvSpPr/>
          <p:nvPr/>
        </p:nvSpPr>
        <p:spPr>
          <a:xfrm>
            <a:off x="1840881" y="2232944"/>
            <a:ext cx="1843352" cy="67442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공격 대응 모드</a:t>
            </a:r>
            <a:endParaRPr lang="ko-KR" altLang="en-US" dirty="0"/>
          </a:p>
        </p:txBody>
      </p:sp>
      <p:sp>
        <p:nvSpPr>
          <p:cNvPr id="32" name="모서리가 둥근 직사각형 27">
            <a:extLst>
              <a:ext uri="{FF2B5EF4-FFF2-40B4-BE49-F238E27FC236}">
                <a16:creationId xmlns:a16="http://schemas.microsoft.com/office/drawing/2014/main" id="{3A944EE5-8F2E-46C8-9ECD-BDA5CD51B4E0}"/>
              </a:ext>
            </a:extLst>
          </p:cNvPr>
          <p:cNvSpPr/>
          <p:nvPr/>
        </p:nvSpPr>
        <p:spPr>
          <a:xfrm>
            <a:off x="7692745" y="2232944"/>
            <a:ext cx="1843352" cy="67442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타겟 추적 모드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61F4E5-E8E7-4DA8-9BC7-6C98A65EE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32957" y="4135024"/>
            <a:ext cx="1298325" cy="7011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5B561E3-574D-4AD9-B4B1-442055D3B7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04" y="3736599"/>
            <a:ext cx="737776" cy="132498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6B4A44D-FA98-4094-87C7-DDAA6FD43B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592" y="3797054"/>
            <a:ext cx="737776" cy="132498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5E0300B-2DC0-4D00-A9D1-6388A7182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71717" y="4048512"/>
            <a:ext cx="1298325" cy="70115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8E66DE2-6EA8-430A-8B74-1B2F3FFB9D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73" y="4236220"/>
            <a:ext cx="1417443" cy="60965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F1C7D0E-E3FE-402A-8E5C-AB84028593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714">
            <a:off x="8298401" y="4817211"/>
            <a:ext cx="1417443" cy="609653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3AEB45-5A30-4ACC-8EB6-505B7D95D911}"/>
              </a:ext>
            </a:extLst>
          </p:cNvPr>
          <p:cNvSpPr/>
          <p:nvPr/>
        </p:nvSpPr>
        <p:spPr>
          <a:xfrm>
            <a:off x="719507" y="5654224"/>
            <a:ext cx="4320413" cy="635854"/>
          </a:xfrm>
          <a:prstGeom prst="rect">
            <a:avLst/>
          </a:prstGeom>
          <a:solidFill>
            <a:schemeClr val="bg1"/>
          </a:solidFill>
          <a:ln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BB6B2C-264B-4462-891E-E72DFE327029}"/>
              </a:ext>
            </a:extLst>
          </p:cNvPr>
          <p:cNvSpPr txBox="1"/>
          <p:nvPr/>
        </p:nvSpPr>
        <p:spPr>
          <a:xfrm>
            <a:off x="719507" y="5777020"/>
            <a:ext cx="432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플레이어를 향한 공격을 우선적으로 방어</a:t>
            </a:r>
            <a:endParaRPr lang="en-US" altLang="ko-KR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67BEECE-A112-4E48-BEEA-EA34DD040CF6}"/>
              </a:ext>
            </a:extLst>
          </p:cNvPr>
          <p:cNvSpPr/>
          <p:nvPr/>
        </p:nvSpPr>
        <p:spPr>
          <a:xfrm>
            <a:off x="8527473" y="5656019"/>
            <a:ext cx="2882520" cy="635854"/>
          </a:xfrm>
          <a:prstGeom prst="rect">
            <a:avLst/>
          </a:prstGeom>
          <a:solidFill>
            <a:schemeClr val="bg1"/>
          </a:solidFill>
          <a:ln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1D10C5-76AA-41D1-BFE8-85D639E62B5A}"/>
              </a:ext>
            </a:extLst>
          </p:cNvPr>
          <p:cNvSpPr txBox="1"/>
          <p:nvPr/>
        </p:nvSpPr>
        <p:spPr>
          <a:xfrm>
            <a:off x="8527472" y="5778815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타겟을 향한 무조건적 공격</a:t>
            </a:r>
            <a:endParaRPr lang="en-US" altLang="ko-KR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274B108-E1F2-43BE-849E-3AC0BB4A20CF}"/>
              </a:ext>
            </a:extLst>
          </p:cNvPr>
          <p:cNvSpPr/>
          <p:nvPr/>
        </p:nvSpPr>
        <p:spPr>
          <a:xfrm>
            <a:off x="3280979" y="148061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공격의 방식은 공격 대응모드와 타겟 추적 모드가 있으며</a:t>
            </a:r>
            <a:r>
              <a:rPr lang="en-US" altLang="ko-KR" dirty="0"/>
              <a:t>,  </a:t>
            </a:r>
            <a:r>
              <a:rPr lang="ko-KR" altLang="en-US" dirty="0"/>
              <a:t>부 컨트롤러의 </a:t>
            </a:r>
            <a:r>
              <a:rPr lang="en-US" altLang="ko-KR" dirty="0"/>
              <a:t>Trigger </a:t>
            </a:r>
            <a:r>
              <a:rPr lang="ko-KR" altLang="en-US" dirty="0"/>
              <a:t>버튼으로 바꿀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2F81318-7840-4A97-A830-5641605A68BB}"/>
              </a:ext>
            </a:extLst>
          </p:cNvPr>
          <p:cNvCxnSpPr>
            <a:cxnSpLocks/>
          </p:cNvCxnSpPr>
          <p:nvPr/>
        </p:nvCxnSpPr>
        <p:spPr>
          <a:xfrm>
            <a:off x="6391922" y="2151116"/>
            <a:ext cx="0" cy="44893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119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공격 판정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6F2BD2F-0AE7-40F1-A571-D49EDC45AB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3613" y="1893925"/>
            <a:ext cx="4353735" cy="300180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2C1BE7A-B5FD-4FF2-9E83-0EA8C0E3E4B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0" y="1930773"/>
            <a:ext cx="1337734" cy="1330451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0FCF2-8A47-4192-AC9D-416302B64149}"/>
              </a:ext>
            </a:extLst>
          </p:cNvPr>
          <p:cNvCxnSpPr>
            <a:cxnSpLocks/>
          </p:cNvCxnSpPr>
          <p:nvPr/>
        </p:nvCxnSpPr>
        <p:spPr>
          <a:xfrm flipH="1">
            <a:off x="6661622" y="3394827"/>
            <a:ext cx="7995" cy="54384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3E2AB25-D7DD-46DF-95A7-1CAC0AA48FA8}"/>
              </a:ext>
            </a:extLst>
          </p:cNvPr>
          <p:cNvCxnSpPr>
            <a:cxnSpLocks/>
          </p:cNvCxnSpPr>
          <p:nvPr/>
        </p:nvCxnSpPr>
        <p:spPr>
          <a:xfrm flipV="1">
            <a:off x="8056209" y="5072193"/>
            <a:ext cx="660369" cy="3998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C61D5EC9-5A72-4CBB-9B17-88854C6CE1E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660" y="3545759"/>
            <a:ext cx="2767726" cy="276772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8F483DD2-D100-4814-AC81-8899AADAC16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106" y="4090492"/>
            <a:ext cx="2113021" cy="1971398"/>
          </a:xfrm>
          <a:prstGeom prst="rect">
            <a:avLst/>
          </a:prstGeom>
        </p:spPr>
      </p:pic>
      <p:sp>
        <p:nvSpPr>
          <p:cNvPr id="2054" name="직사각형 2053">
            <a:extLst>
              <a:ext uri="{FF2B5EF4-FFF2-40B4-BE49-F238E27FC236}">
                <a16:creationId xmlns:a16="http://schemas.microsoft.com/office/drawing/2014/main" id="{39249219-586C-44AF-8CF5-52A239A443BD}"/>
              </a:ext>
            </a:extLst>
          </p:cNvPr>
          <p:cNvSpPr/>
          <p:nvPr/>
        </p:nvSpPr>
        <p:spPr>
          <a:xfrm>
            <a:off x="4787348" y="2620821"/>
            <a:ext cx="6096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0" algn="just"/>
            <a:r>
              <a:rPr lang="ko-KR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스킬 발현과 함께 전체 문양과 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048000" algn="just"/>
            <a:r>
              <a:rPr lang="ko-KR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속성 색상발현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612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공격 판정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1AB0B67-B029-401B-B47A-BE36F780F6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65142" y="1892381"/>
            <a:ext cx="5956916" cy="46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430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게임 진행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0C0EA-9532-4982-913A-41C98F03F2F5}"/>
              </a:ext>
            </a:extLst>
          </p:cNvPr>
          <p:cNvSpPr txBox="1"/>
          <p:nvPr/>
        </p:nvSpPr>
        <p:spPr>
          <a:xfrm>
            <a:off x="2201662" y="1855433"/>
            <a:ext cx="7335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같은 지역안에서 순차 적으로</a:t>
            </a:r>
            <a:r>
              <a:rPr lang="en-US" altLang="ko-KR" dirty="0"/>
              <a:t>(2~4</a:t>
            </a:r>
            <a:r>
              <a:rPr lang="ko-KR" altLang="en-US" dirty="0"/>
              <a:t>회 스테이지마다 다름</a:t>
            </a:r>
            <a:r>
              <a:rPr lang="en-US" altLang="ko-KR" dirty="0"/>
              <a:t>) </a:t>
            </a:r>
            <a:r>
              <a:rPr lang="ko-KR" altLang="en-US" dirty="0"/>
              <a:t>적이 등장한다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적들을 물리친 후 최종 보스와 전투를 벌인다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0DF39B-3F52-47C6-B221-1F6D46C9C694}"/>
              </a:ext>
            </a:extLst>
          </p:cNvPr>
          <p:cNvSpPr txBox="1"/>
          <p:nvPr/>
        </p:nvSpPr>
        <p:spPr>
          <a:xfrm>
            <a:off x="2201662" y="2949843"/>
            <a:ext cx="79800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*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보스와 맵 컨셉이 아직 부족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추후 업데이트 필요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초기 무쌍 식의 맵 진행을 구상했으나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조작의 변경으로 고정 </a:t>
            </a:r>
            <a:r>
              <a:rPr lang="ko-KR" altLang="en-US" dirty="0" err="1">
                <a:solidFill>
                  <a:schemeClr val="accent4">
                    <a:lumMod val="50000"/>
                  </a:schemeClr>
                </a:solidFill>
              </a:rPr>
              <a:t>맵에서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 변화하는 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적을 상대로 전투를  벌이도록 변경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콜로세움 형식을 지향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914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1337964" y="1647018"/>
            <a:ext cx="1679466" cy="67442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70212" y="1808383"/>
            <a:ext cx="15472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/>
              <a:t>클리어</a:t>
            </a:r>
            <a:r>
              <a:rPr lang="ko-KR" altLang="en-US" sz="2200" dirty="0"/>
              <a:t> 조건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64648" y="1869704"/>
            <a:ext cx="374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보스 스테이지에서는 보스를 물리친다</a:t>
            </a:r>
          </a:p>
        </p:txBody>
      </p:sp>
      <p:cxnSp>
        <p:nvCxnSpPr>
          <p:cNvPr id="15" name="직선 화살표 연결선 14"/>
          <p:cNvCxnSpPr>
            <a:stCxn id="5" idx="3"/>
          </p:cNvCxnSpPr>
          <p:nvPr/>
        </p:nvCxnSpPr>
        <p:spPr>
          <a:xfrm flipV="1">
            <a:off x="3017430" y="2023826"/>
            <a:ext cx="1267699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285129" y="2399427"/>
            <a:ext cx="477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*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기본적으로 보스를 물리치는 것이 조건이다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승리 조건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2" name="모서리가 둥근 직사각형 27">
            <a:extLst>
              <a:ext uri="{FF2B5EF4-FFF2-40B4-BE49-F238E27FC236}">
                <a16:creationId xmlns:a16="http://schemas.microsoft.com/office/drawing/2014/main" id="{21AA8BD0-09EF-488D-AEC4-87C84D301666}"/>
              </a:ext>
            </a:extLst>
          </p:cNvPr>
          <p:cNvSpPr/>
          <p:nvPr/>
        </p:nvSpPr>
        <p:spPr>
          <a:xfrm>
            <a:off x="3551718" y="1646237"/>
            <a:ext cx="958137" cy="29855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single</a:t>
            </a:r>
            <a:endParaRPr lang="ko-KR" altLang="en-US" dirty="0"/>
          </a:p>
        </p:txBody>
      </p:sp>
      <p:sp>
        <p:nvSpPr>
          <p:cNvPr id="32" name="모서리가 둥근 직사각형 27">
            <a:extLst>
              <a:ext uri="{FF2B5EF4-FFF2-40B4-BE49-F238E27FC236}">
                <a16:creationId xmlns:a16="http://schemas.microsoft.com/office/drawing/2014/main" id="{3764F836-FCD2-427A-B79D-177605E19F30}"/>
              </a:ext>
            </a:extLst>
          </p:cNvPr>
          <p:cNvSpPr/>
          <p:nvPr/>
        </p:nvSpPr>
        <p:spPr>
          <a:xfrm>
            <a:off x="3449763" y="3169788"/>
            <a:ext cx="958137" cy="29855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multi</a:t>
            </a:r>
            <a:endParaRPr lang="ko-KR" altLang="en-US" dirty="0"/>
          </a:p>
        </p:txBody>
      </p:sp>
      <p:sp>
        <p:nvSpPr>
          <p:cNvPr id="33" name="모서리가 둥근 직사각형 27">
            <a:extLst>
              <a:ext uri="{FF2B5EF4-FFF2-40B4-BE49-F238E27FC236}">
                <a16:creationId xmlns:a16="http://schemas.microsoft.com/office/drawing/2014/main" id="{9F5B8042-23AC-445C-A0CE-0E43A0D1F90E}"/>
              </a:ext>
            </a:extLst>
          </p:cNvPr>
          <p:cNvSpPr/>
          <p:nvPr/>
        </p:nvSpPr>
        <p:spPr>
          <a:xfrm>
            <a:off x="1337964" y="3279942"/>
            <a:ext cx="1679466" cy="67442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41951B-7EAD-494E-AD9E-6DC252ADC08C}"/>
              </a:ext>
            </a:extLst>
          </p:cNvPr>
          <p:cNvSpPr txBox="1"/>
          <p:nvPr/>
        </p:nvSpPr>
        <p:spPr>
          <a:xfrm>
            <a:off x="1470212" y="3441307"/>
            <a:ext cx="15472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/>
              <a:t>클리어</a:t>
            </a:r>
            <a:r>
              <a:rPr lang="ko-KR" altLang="en-US" sz="2200" dirty="0"/>
              <a:t> 조건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C50079-0569-46EF-871E-05CFDB70B1B6}"/>
              </a:ext>
            </a:extLst>
          </p:cNvPr>
          <p:cNvSpPr txBox="1"/>
          <p:nvPr/>
        </p:nvSpPr>
        <p:spPr>
          <a:xfrm>
            <a:off x="4418778" y="3432487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상대 캐릭터의 </a:t>
            </a:r>
            <a:r>
              <a:rPr lang="en-US" altLang="ko-KR" dirty="0"/>
              <a:t>HP</a:t>
            </a:r>
            <a:r>
              <a:rPr lang="ko-KR" altLang="en-US" dirty="0"/>
              <a:t>를 </a:t>
            </a:r>
            <a:r>
              <a:rPr lang="en-US" altLang="ko-KR" dirty="0"/>
              <a:t>0</a:t>
            </a:r>
            <a:r>
              <a:rPr lang="ko-KR" altLang="en-US" dirty="0"/>
              <a:t>으로 만든다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CF5C4B5-AAB9-485B-B45C-C7B235F9D988}"/>
              </a:ext>
            </a:extLst>
          </p:cNvPr>
          <p:cNvCxnSpPr>
            <a:stCxn id="34" idx="3"/>
          </p:cNvCxnSpPr>
          <p:nvPr/>
        </p:nvCxnSpPr>
        <p:spPr>
          <a:xfrm flipV="1">
            <a:off x="3017430" y="3656750"/>
            <a:ext cx="1267699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45FC1DCB-828A-491A-814D-2F49CFB472EA}"/>
              </a:ext>
            </a:extLst>
          </p:cNvPr>
          <p:cNvCxnSpPr>
            <a:cxnSpLocks/>
          </p:cNvCxnSpPr>
          <p:nvPr/>
        </p:nvCxnSpPr>
        <p:spPr>
          <a:xfrm>
            <a:off x="3580812" y="3656750"/>
            <a:ext cx="681317" cy="465892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0F5D49A-26EE-4525-AD7A-73ABA17BDCC6}"/>
              </a:ext>
            </a:extLst>
          </p:cNvPr>
          <p:cNvSpPr txBox="1"/>
          <p:nvPr/>
        </p:nvSpPr>
        <p:spPr>
          <a:xfrm>
            <a:off x="4407900" y="3937976"/>
            <a:ext cx="5240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제한시간동안 상대 </a:t>
            </a:r>
            <a:r>
              <a:rPr lang="en-US" altLang="ko-KR" dirty="0"/>
              <a:t>HP</a:t>
            </a:r>
            <a:r>
              <a:rPr lang="ko-KR" altLang="en-US" dirty="0"/>
              <a:t>를 나의 </a:t>
            </a:r>
            <a:r>
              <a:rPr lang="en-US" altLang="ko-KR" dirty="0"/>
              <a:t>HP</a:t>
            </a:r>
            <a:r>
              <a:rPr lang="ko-KR" altLang="en-US" dirty="0"/>
              <a:t>보다 낮게 만든다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2227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스킬 종류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AE9355C-42A1-4171-BE50-5E9447E8AB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63" y="4035641"/>
            <a:ext cx="1987858" cy="19878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59CD30C-2E0D-4FB9-A475-5260180E37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518" y="4035641"/>
            <a:ext cx="1987858" cy="198785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2AEEFCD-2839-44B4-8E2E-148A89E0DC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518" y="1576526"/>
            <a:ext cx="1987858" cy="198785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575E007-69E2-4E04-8874-D849EAF5C0F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73" y="4035641"/>
            <a:ext cx="1987858" cy="198785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BE062F0-C6CE-4012-B26C-56EBB223DBD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73" y="1646238"/>
            <a:ext cx="1987857" cy="198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924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-UI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807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모션 인식</a:t>
            </a:r>
          </a:p>
        </p:txBody>
      </p:sp>
    </p:spTree>
    <p:extLst>
      <p:ext uri="{BB962C8B-B14F-4D97-AF65-F5344CB8AC3E}">
        <p14:creationId xmlns:p14="http://schemas.microsoft.com/office/powerpoint/2010/main" val="503423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5271247" y="4706471"/>
            <a:ext cx="183392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506" y="1012002"/>
            <a:ext cx="2741321" cy="18608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88" y="3205616"/>
            <a:ext cx="4572000" cy="2743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938" y="3201867"/>
            <a:ext cx="4572000" cy="2743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10000" y="2344165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일반 손동작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525" y="1012002"/>
            <a:ext cx="2169458" cy="13016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105174" y="2337565"/>
            <a:ext cx="768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12*20</a:t>
            </a:r>
          </a:p>
          <a:p>
            <a:pPr algn="ctr"/>
            <a:r>
              <a:rPr lang="ko-KR" altLang="en-US" dirty="0"/>
              <a:t>분할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68633" y="4823433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수평선</a:t>
            </a:r>
            <a:endParaRPr lang="en-US" altLang="ko-KR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3101788" y="4573467"/>
            <a:ext cx="6153150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864814" y="4242205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초점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263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스킬 선택</a:t>
            </a:r>
            <a:r>
              <a:rPr lang="en-US" altLang="ko-KR" dirty="0"/>
              <a:t>(</a:t>
            </a:r>
            <a:r>
              <a:rPr lang="ko-KR" altLang="en-US" dirty="0"/>
              <a:t>플레이 설정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5791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07868" y="2814220"/>
            <a:ext cx="9889724" cy="20241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목적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23093" y="3134127"/>
            <a:ext cx="94981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ea typeface="HanS CalliPunch" panose="00010101010101010101" pitchFamily="2" charset="-127"/>
              </a:rPr>
              <a:t>차세대 게임 산업에서 각광 받고 있는 </a:t>
            </a:r>
            <a:r>
              <a:rPr lang="en-US" altLang="ko-KR" sz="3200" dirty="0">
                <a:ea typeface="HanS CalliPunch" panose="00010101010101010101" pitchFamily="2" charset="-127"/>
              </a:rPr>
              <a:t>VR</a:t>
            </a:r>
            <a:r>
              <a:rPr lang="ko-KR" altLang="en-US" sz="3200" dirty="0">
                <a:ea typeface="HanS CalliPunch" panose="00010101010101010101" pitchFamily="2" charset="-127"/>
              </a:rPr>
              <a:t>게임에 대해</a:t>
            </a:r>
            <a:endParaRPr lang="en-US" altLang="ko-KR" sz="3200" dirty="0">
              <a:ea typeface="HanS CalliPunch" panose="00010101010101010101" pitchFamily="2" charset="-127"/>
            </a:endParaRPr>
          </a:p>
          <a:p>
            <a:pPr algn="ctr"/>
            <a:r>
              <a:rPr lang="ko-KR" altLang="en-US" sz="3200" dirty="0">
                <a:ea typeface="HanS CalliPunch" panose="00010101010101010101" pitchFamily="2" charset="-127"/>
              </a:rPr>
              <a:t>중요 요소와 장</a:t>
            </a:r>
            <a:r>
              <a:rPr lang="en-US" altLang="ko-KR" sz="3200" dirty="0">
                <a:ea typeface="HanS CalliPunch" panose="00010101010101010101" pitchFamily="2" charset="-127"/>
              </a:rPr>
              <a:t>,</a:t>
            </a:r>
            <a:r>
              <a:rPr lang="ko-KR" altLang="en-US" sz="3200" dirty="0">
                <a:ea typeface="HanS CalliPunch" panose="00010101010101010101" pitchFamily="2" charset="-127"/>
              </a:rPr>
              <a:t>단점을 분석하고</a:t>
            </a:r>
            <a:endParaRPr lang="en-US" altLang="ko-KR" sz="3200" dirty="0">
              <a:ea typeface="HanS CalliPunch" panose="00010101010101010101" pitchFamily="2" charset="-127"/>
            </a:endParaRPr>
          </a:p>
          <a:p>
            <a:pPr algn="ctr"/>
            <a:r>
              <a:rPr lang="ko-KR" altLang="en-US" sz="3200" dirty="0">
                <a:ea typeface="HanS CalliPunch" panose="00010101010101010101" pitchFamily="2" charset="-127"/>
              </a:rPr>
              <a:t> 한층 더 진보된 게임을 제작한다</a:t>
            </a:r>
            <a:r>
              <a:rPr lang="en-US" altLang="ko-KR" sz="3200" dirty="0">
                <a:ea typeface="HanS CalliPunch" panose="00010101010101010101" pitchFamily="2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2254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5271247" y="4706471"/>
            <a:ext cx="183392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506" y="1012002"/>
            <a:ext cx="2741321" cy="18608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88" y="3205616"/>
            <a:ext cx="4572000" cy="2743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938" y="3201867"/>
            <a:ext cx="4572000" cy="2743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10000" y="2344165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일반 손동작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525" y="1012002"/>
            <a:ext cx="2169458" cy="13016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105174" y="2337565"/>
            <a:ext cx="768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12*20</a:t>
            </a:r>
          </a:p>
          <a:p>
            <a:pPr algn="ctr"/>
            <a:r>
              <a:rPr lang="ko-KR" altLang="en-US" dirty="0"/>
              <a:t>분할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68633" y="4823433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수평선</a:t>
            </a:r>
            <a:endParaRPr lang="en-US" altLang="ko-KR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3101788" y="4573467"/>
            <a:ext cx="6153150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864814" y="4242205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초점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263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스킬 선택</a:t>
            </a:r>
            <a:r>
              <a:rPr lang="en-US" altLang="ko-KR" dirty="0"/>
              <a:t>(</a:t>
            </a:r>
            <a:r>
              <a:rPr lang="ko-KR" altLang="en-US" dirty="0"/>
              <a:t>멀티 플레이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5760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 일정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21122" y="792205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일정</a:t>
            </a:r>
          </a:p>
        </p:txBody>
      </p:sp>
    </p:spTree>
    <p:extLst>
      <p:ext uri="{BB962C8B-B14F-4D97-AF65-F5344CB8AC3E}">
        <p14:creationId xmlns:p14="http://schemas.microsoft.com/office/powerpoint/2010/main" val="22173657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 일정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21122" y="792205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진행률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2168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55059" y="2854141"/>
            <a:ext cx="4105835" cy="19419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5579944"/>
              </p:ext>
            </p:extLst>
          </p:nvPr>
        </p:nvGraphicFramePr>
        <p:xfrm>
          <a:off x="5992123" y="2785728"/>
          <a:ext cx="4925683" cy="4020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37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1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415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게임이름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 자각마녀     </a:t>
                      </a:r>
                      <a:r>
                        <a:rPr lang="en-US" altLang="ko-KR" dirty="0" err="1"/>
                        <a:t>Rucid</a:t>
                      </a:r>
                      <a:r>
                        <a:rPr lang="en-US" altLang="ko-KR" baseline="0" dirty="0"/>
                        <a:t> witch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415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3D </a:t>
                      </a:r>
                      <a:r>
                        <a:rPr lang="ko-KR" altLang="en-US" dirty="0"/>
                        <a:t>아케이드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대전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415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플랫폼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PC, Oculus lift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415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연령등급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en-US" altLang="ko-KR" dirty="0"/>
                        <a:t> 12</a:t>
                      </a:r>
                      <a:r>
                        <a:rPr lang="ko-KR" altLang="en-US" dirty="0"/>
                        <a:t>세 </a:t>
                      </a:r>
                      <a:r>
                        <a:rPr lang="ko-KR" altLang="en-US" dirty="0" err="1"/>
                        <a:t>이용가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41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요구 사양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미정</a:t>
                      </a:r>
                      <a:r>
                        <a:rPr lang="en-US" altLang="ko-KR" dirty="0"/>
                        <a:t>X </a:t>
                      </a:r>
                    </a:p>
                    <a:p>
                      <a:pPr algn="l" latinLnBrk="1"/>
                      <a:r>
                        <a:rPr lang="ko-KR" altLang="en-US" dirty="0"/>
                        <a:t>그래픽카드 </a:t>
                      </a:r>
                      <a:r>
                        <a:rPr lang="en-US" altLang="ko-KR" dirty="0"/>
                        <a:t>GTX 980</a:t>
                      </a:r>
                      <a:r>
                        <a:rPr lang="ko-KR" altLang="en-US" dirty="0"/>
                        <a:t>이상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0561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55608" y="1528578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 </a:t>
            </a:r>
            <a:r>
              <a:rPr lang="ko-KR" altLang="en-US" dirty="0" err="1"/>
              <a:t>컨셉</a:t>
            </a:r>
            <a:r>
              <a:rPr lang="ko-KR" altLang="en-US" dirty="0"/>
              <a:t>     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꿈을 벗어나기 위한 마녀의 전투 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5608" y="1965219"/>
            <a:ext cx="876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기획 컨셉</a:t>
            </a:r>
            <a:r>
              <a:rPr lang="en-US" altLang="ko-KR" dirty="0"/>
              <a:t>      </a:t>
            </a:r>
            <a:r>
              <a:rPr lang="ko-KR" altLang="en-US" dirty="0" err="1">
                <a:solidFill>
                  <a:schemeClr val="accent4">
                    <a:lumMod val="50000"/>
                  </a:schemeClr>
                </a:solidFill>
              </a:rPr>
              <a:t>오큘러스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 리프트와 컨트롤러를 사용하여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몰입도 높은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VR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모션인식게임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	      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을 제작한다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71949" y="2930531"/>
            <a:ext cx="3703834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anS CalliPunch" panose="00010101010101010101" pitchFamily="2" charset="-127"/>
                <a:ea typeface="HanS CalliPunch" panose="00010101010101010101" pitchFamily="2" charset="-127"/>
              </a:rPr>
              <a:t>자각마녀 </a:t>
            </a:r>
            <a:endParaRPr lang="en-US" altLang="ko-KR" sz="3200" dirty="0">
              <a:latin typeface="HanS CalliPunch" panose="00010101010101010101" pitchFamily="2" charset="-127"/>
              <a:ea typeface="HanS CalliPunch" panose="00010101010101010101" pitchFamily="2" charset="-127"/>
            </a:endParaRPr>
          </a:p>
          <a:p>
            <a:endParaRPr lang="en-US" altLang="ko-KR" dirty="0"/>
          </a:p>
          <a:p>
            <a:r>
              <a:rPr lang="ko-KR" altLang="en-US" dirty="0"/>
              <a:t>   </a:t>
            </a:r>
            <a:r>
              <a:rPr lang="ko-KR" altLang="en-US" dirty="0" err="1"/>
              <a:t>자각몽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Rucid</a:t>
            </a:r>
            <a:r>
              <a:rPr lang="en-US" altLang="ko-KR" dirty="0"/>
              <a:t> dream) + </a:t>
            </a:r>
            <a:r>
              <a:rPr lang="ko-KR" altLang="en-US" dirty="0"/>
              <a:t>마녀 </a:t>
            </a:r>
            <a:r>
              <a:rPr lang="en-US" altLang="ko-KR" dirty="0"/>
              <a:t>(witch)</a:t>
            </a:r>
          </a:p>
          <a:p>
            <a:r>
              <a:rPr lang="en-US" altLang="ko-KR" dirty="0"/>
              <a:t>       =</a:t>
            </a:r>
            <a:r>
              <a:rPr lang="ko-KR" altLang="en-US" dirty="0"/>
              <a:t> 꿈을 꾸는 마녀</a:t>
            </a:r>
            <a:endParaRPr lang="en-US" altLang="ko-KR" dirty="0"/>
          </a:p>
          <a:p>
            <a:r>
              <a:rPr lang="en-US" altLang="ko-KR" dirty="0"/>
              <a:t>         = </a:t>
            </a:r>
            <a:r>
              <a:rPr lang="ko-KR" altLang="en-US" dirty="0"/>
              <a:t>꿈을 지배하는 마녀</a:t>
            </a:r>
          </a:p>
        </p:txBody>
      </p:sp>
    </p:spTree>
    <p:extLst>
      <p:ext uri="{BB962C8B-B14F-4D97-AF65-F5344CB8AC3E}">
        <p14:creationId xmlns:p14="http://schemas.microsoft.com/office/powerpoint/2010/main" val="2269462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641" y="1904246"/>
            <a:ext cx="4282758" cy="181481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514349" y="1276906"/>
            <a:ext cx="7616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세계관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ko-KR" b="1" dirty="0"/>
              <a:t>서양 중세</a:t>
            </a:r>
            <a:r>
              <a:rPr lang="en-US" altLang="ko-KR" b="1" dirty="0"/>
              <a:t>+</a:t>
            </a:r>
            <a:r>
              <a:rPr lang="ko-KR" altLang="ko-KR" b="1" dirty="0"/>
              <a:t>현대의 판타지</a:t>
            </a:r>
            <a:r>
              <a:rPr lang="en-US" altLang="ko-KR" b="1" dirty="0"/>
              <a:t>” </a:t>
            </a:r>
            <a:r>
              <a:rPr lang="ko-KR" altLang="ko-KR" b="1" dirty="0"/>
              <a:t>를 첨가한 꿈과 마법</a:t>
            </a:r>
            <a:r>
              <a:rPr lang="en-US" altLang="ko-KR" b="1" dirty="0"/>
              <a:t>, </a:t>
            </a:r>
            <a:r>
              <a:rPr lang="ko-KR" altLang="ko-KR" b="1" dirty="0"/>
              <a:t>마녀의 전투 게임</a:t>
            </a:r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679" y="4355230"/>
            <a:ext cx="5182682" cy="17478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9" name="직선 연결선 8"/>
          <p:cNvCxnSpPr>
            <a:stCxn id="4" idx="4"/>
            <a:endCxn id="3" idx="0"/>
          </p:cNvCxnSpPr>
          <p:nvPr/>
        </p:nvCxnSpPr>
        <p:spPr>
          <a:xfrm>
            <a:off x="9107020" y="3719064"/>
            <a:ext cx="0" cy="636166"/>
          </a:xfrm>
          <a:prstGeom prst="line">
            <a:avLst/>
          </a:prstGeom>
          <a:ln w="76200"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14348" y="1782501"/>
            <a:ext cx="4918263" cy="2051341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영원의 성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차원 사이의 이 공간에 존재하는 영원의 성에는 꿈을 관장하는 마녀와 마녀가 빚어낸 </a:t>
            </a:r>
            <a:r>
              <a:rPr lang="en-US" altLang="ko-KR" sz="1400" dirty="0">
                <a:solidFill>
                  <a:schemeClr val="tx1"/>
                </a:solidFill>
              </a:rPr>
              <a:t>6</a:t>
            </a:r>
            <a:r>
              <a:rPr lang="ko-KR" altLang="en-US" sz="1400" dirty="0">
                <a:solidFill>
                  <a:schemeClr val="tx1"/>
                </a:solidFill>
              </a:rPr>
              <a:t>명의 권속들이 살고 있었다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권속들은 꿈으로 존재하는 허상이지만 모두 자아를 가지고 있었다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그들은 실재하길 원했고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마녀를 봉인하고 힘을 빼앗아 관리자의 위치에 오른다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주인이 없는 성은 붕괴하기 시작했고 권속들은 외면하지만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한 권속이 마녀를 깨우기 위해 그녀의 꿈속에서 의식을 분리하고 현실로 끄집어 낸다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354238" y="4264334"/>
            <a:ext cx="4078373" cy="1929596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마녀들의 꿈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한 마녀를 가두기 위한 </a:t>
            </a:r>
            <a:r>
              <a:rPr lang="en-US" altLang="ko-KR" sz="1400" dirty="0">
                <a:solidFill>
                  <a:schemeClr val="tx1"/>
                </a:solidFill>
              </a:rPr>
              <a:t>6</a:t>
            </a:r>
            <a:r>
              <a:rPr lang="ko-KR" altLang="en-US" sz="1400" dirty="0">
                <a:solidFill>
                  <a:schemeClr val="tx1"/>
                </a:solidFill>
              </a:rPr>
              <a:t>개의 봉인이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각자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봉인의 매개체가 되는 마녀들의 특성에 따라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현실로 구현된 것 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꿈의 공간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공간의 주인이 되는 자를 무찌르면 꿈이 무너지고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그에 해당하는 봉인이 풀린다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cxnSp>
        <p:nvCxnSpPr>
          <p:cNvPr id="17" name="직선 연결선 16"/>
          <p:cNvCxnSpPr>
            <a:cxnSpLocks/>
            <a:stCxn id="11" idx="3"/>
          </p:cNvCxnSpPr>
          <p:nvPr/>
        </p:nvCxnSpPr>
        <p:spPr>
          <a:xfrm>
            <a:off x="5432611" y="2808172"/>
            <a:ext cx="1257556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cxnSpLocks/>
            <a:stCxn id="15" idx="3"/>
          </p:cNvCxnSpPr>
          <p:nvPr/>
        </p:nvCxnSpPr>
        <p:spPr>
          <a:xfrm>
            <a:off x="5432611" y="5229132"/>
            <a:ext cx="860613" cy="6256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315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089" y="2087657"/>
            <a:ext cx="9436627" cy="42946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/>
          <p:cNvSpPr txBox="1"/>
          <p:nvPr/>
        </p:nvSpPr>
        <p:spPr>
          <a:xfrm>
            <a:off x="1385010" y="2940424"/>
            <a:ext cx="1920719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어느 차원의 틈</a:t>
            </a:r>
            <a:r>
              <a:rPr lang="en-US" altLang="ko-KR" sz="1400" dirty="0"/>
              <a:t>, </a:t>
            </a:r>
          </a:p>
          <a:p>
            <a:pPr algn="ctr"/>
            <a:r>
              <a:rPr lang="ko-KR" altLang="en-US" sz="1400" dirty="0"/>
              <a:t>꿈을 꾸는 모든 이들이</a:t>
            </a:r>
            <a:endParaRPr lang="en-US" altLang="ko-KR" sz="1400" dirty="0"/>
          </a:p>
          <a:p>
            <a:pPr algn="ctr"/>
            <a:r>
              <a:rPr lang="ko-KR" altLang="en-US" sz="1400" dirty="0"/>
              <a:t>모이는 조율의 성에는 </a:t>
            </a:r>
            <a:endParaRPr lang="en-US" altLang="ko-KR" sz="1400" dirty="0"/>
          </a:p>
          <a:p>
            <a:pPr algn="ctr"/>
            <a:r>
              <a:rPr lang="ko-KR" altLang="en-US" sz="1400" dirty="0"/>
              <a:t>꿈을 관장하는 마녀와 </a:t>
            </a:r>
            <a:endParaRPr lang="en-US" altLang="ko-KR" sz="1400" dirty="0"/>
          </a:p>
          <a:p>
            <a:pPr algn="ctr"/>
            <a:r>
              <a:rPr lang="ko-KR" altLang="en-US" sz="1400" dirty="0"/>
              <a:t>마녀가 꿈을 빚어 만든</a:t>
            </a:r>
            <a:endParaRPr lang="en-US" altLang="ko-KR" sz="1400" dirty="0"/>
          </a:p>
          <a:p>
            <a:pPr algn="ctr"/>
            <a:r>
              <a:rPr lang="en-US" altLang="ko-KR" sz="1400" dirty="0"/>
              <a:t>6</a:t>
            </a:r>
            <a:r>
              <a:rPr lang="ko-KR" altLang="en-US" sz="1400" dirty="0"/>
              <a:t>명의 권속들이</a:t>
            </a:r>
            <a:endParaRPr lang="en-US" altLang="ko-KR" sz="1400" dirty="0"/>
          </a:p>
          <a:p>
            <a:pPr algn="ctr"/>
            <a:r>
              <a:rPr lang="ko-KR" altLang="en-US" sz="1400" dirty="0"/>
              <a:t>살고 있었다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00027" y="2940424"/>
            <a:ext cx="183575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권속들은 꿈의 존재</a:t>
            </a:r>
            <a:r>
              <a:rPr lang="en-US" altLang="ko-KR" sz="1400" dirty="0"/>
              <a:t>,</a:t>
            </a:r>
          </a:p>
          <a:p>
            <a:pPr algn="ctr"/>
            <a:r>
              <a:rPr lang="ko-KR" altLang="en-US" sz="1400" dirty="0"/>
              <a:t>즉 실체 없는 허상이다</a:t>
            </a:r>
            <a:r>
              <a:rPr lang="en-US" altLang="ko-KR" sz="1400" dirty="0"/>
              <a:t>.</a:t>
            </a:r>
          </a:p>
          <a:p>
            <a:pPr algn="ctr"/>
            <a:r>
              <a:rPr lang="ko-KR" altLang="en-US" sz="1400" dirty="0"/>
              <a:t>하지만 그들에겐</a:t>
            </a:r>
            <a:endParaRPr lang="en-US" altLang="ko-KR" sz="1400" dirty="0"/>
          </a:p>
          <a:p>
            <a:pPr algn="ctr"/>
            <a:r>
              <a:rPr lang="ko-KR" altLang="en-US" sz="1400" dirty="0"/>
              <a:t>자아가</a:t>
            </a:r>
            <a:r>
              <a:rPr lang="en-US" altLang="ko-KR" sz="1400" dirty="0"/>
              <a:t> </a:t>
            </a:r>
            <a:r>
              <a:rPr lang="ko-KR" altLang="en-US" sz="1400" dirty="0"/>
              <a:t>있었고 언젠가</a:t>
            </a:r>
            <a:endParaRPr lang="en-US" altLang="ko-KR" sz="1400" dirty="0"/>
          </a:p>
          <a:p>
            <a:pPr algn="ctr"/>
            <a:r>
              <a:rPr lang="ko-KR" altLang="en-US" sz="1400" dirty="0"/>
              <a:t>사라질 것을 항상</a:t>
            </a:r>
            <a:endParaRPr lang="en-US" altLang="ko-KR" sz="1400" dirty="0"/>
          </a:p>
          <a:p>
            <a:pPr algn="ctr"/>
            <a:r>
              <a:rPr lang="ko-KR" altLang="en-US" sz="1400" dirty="0"/>
              <a:t>불안해 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5200560" y="2940424"/>
            <a:ext cx="179568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결국 누군가의</a:t>
            </a:r>
            <a:endParaRPr lang="en-US" altLang="ko-KR" sz="1400" dirty="0"/>
          </a:p>
          <a:p>
            <a:pPr algn="ctr"/>
            <a:r>
              <a:rPr lang="ko-KR" altLang="en-US" sz="1400" dirty="0"/>
              <a:t>주도와 함께 불안감은</a:t>
            </a:r>
            <a:endParaRPr lang="en-US" altLang="ko-KR" sz="1400" dirty="0"/>
          </a:p>
          <a:p>
            <a:pPr algn="ctr"/>
            <a:r>
              <a:rPr lang="ko-KR" altLang="en-US" sz="1400" dirty="0"/>
              <a:t>극에 달해 마녀를</a:t>
            </a:r>
            <a:endParaRPr lang="en-US" altLang="ko-KR" sz="1400" dirty="0"/>
          </a:p>
          <a:p>
            <a:pPr algn="ctr"/>
            <a:r>
              <a:rPr lang="ko-KR" altLang="en-US" sz="1400" dirty="0"/>
              <a:t>배신하기에 이른다</a:t>
            </a:r>
            <a:r>
              <a:rPr lang="en-US" altLang="ko-KR" sz="1400" dirty="0"/>
              <a:t>.</a:t>
            </a:r>
          </a:p>
          <a:p>
            <a:pPr algn="ctr"/>
            <a:r>
              <a:rPr lang="ko-KR" altLang="en-US" sz="1400" dirty="0"/>
              <a:t>마녀의 시선이 꿈을</a:t>
            </a:r>
            <a:endParaRPr lang="en-US" altLang="ko-KR" sz="1400" dirty="0"/>
          </a:p>
          <a:p>
            <a:pPr algn="ctr"/>
            <a:r>
              <a:rPr lang="ko-KR" altLang="en-US" sz="1400" dirty="0"/>
              <a:t>향해 있는 사이</a:t>
            </a:r>
            <a:endParaRPr lang="en-US" altLang="ko-KR" sz="1400" dirty="0"/>
          </a:p>
          <a:p>
            <a:pPr algn="ctr"/>
            <a:r>
              <a:rPr lang="ko-KR" altLang="en-US" sz="1400" dirty="0"/>
              <a:t>힘을 빼앗고 그들</a:t>
            </a:r>
            <a:endParaRPr lang="en-US" altLang="ko-KR" sz="1400" dirty="0"/>
          </a:p>
          <a:p>
            <a:pPr algn="ctr"/>
            <a:r>
              <a:rPr lang="ko-KR" altLang="en-US" sz="1400" dirty="0"/>
              <a:t>스스로가 마녀가 된다</a:t>
            </a:r>
            <a:r>
              <a:rPr lang="en-US" altLang="ko-KR" sz="1400" dirty="0"/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8763" y="2940424"/>
            <a:ext cx="179087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그들의 주인은 환상</a:t>
            </a:r>
            <a:endParaRPr lang="en-US" altLang="ko-KR" sz="1400" dirty="0"/>
          </a:p>
          <a:p>
            <a:pPr algn="ctr"/>
            <a:r>
              <a:rPr lang="ko-KR" altLang="en-US" sz="1400" dirty="0"/>
              <a:t>속에 사는 존재이며</a:t>
            </a:r>
            <a:endParaRPr lang="en-US" altLang="ko-KR" sz="1400" dirty="0"/>
          </a:p>
          <a:p>
            <a:pPr algn="ctr"/>
            <a:r>
              <a:rPr lang="ko-KR" altLang="en-US" sz="1400" dirty="0"/>
              <a:t>자신들이 죽일 수 없는</a:t>
            </a:r>
            <a:endParaRPr lang="en-US" altLang="ko-KR" sz="1400" dirty="0"/>
          </a:p>
          <a:p>
            <a:pPr algn="ctr"/>
            <a:r>
              <a:rPr lang="ko-KR" altLang="en-US" sz="1400" dirty="0"/>
              <a:t>자다</a:t>
            </a:r>
            <a:r>
              <a:rPr lang="en-US" altLang="ko-KR" sz="1400" dirty="0"/>
              <a:t>.</a:t>
            </a:r>
          </a:p>
          <a:p>
            <a:pPr algn="ctr"/>
            <a:r>
              <a:rPr lang="ko-KR" altLang="en-US" sz="1400" dirty="0"/>
              <a:t>육체는 성에 정신은</a:t>
            </a:r>
            <a:endParaRPr lang="en-US" altLang="ko-KR" sz="1400" dirty="0"/>
          </a:p>
          <a:p>
            <a:pPr algn="ctr"/>
            <a:r>
              <a:rPr lang="ko-KR" altLang="en-US" sz="1400" dirty="0"/>
              <a:t>그녀의 꿈 속에 가두고</a:t>
            </a:r>
            <a:endParaRPr lang="en-US" altLang="ko-KR" sz="1400" dirty="0"/>
          </a:p>
          <a:p>
            <a:pPr algn="ctr"/>
            <a:r>
              <a:rPr lang="ko-KR" altLang="en-US" sz="1400" dirty="0"/>
              <a:t>그들 스스로 봉인의</a:t>
            </a:r>
            <a:endParaRPr lang="en-US" altLang="ko-KR" sz="1400" dirty="0"/>
          </a:p>
          <a:p>
            <a:pPr algn="ctr"/>
            <a:r>
              <a:rPr lang="ko-KR" altLang="en-US" sz="1400" dirty="0"/>
              <a:t>매개체가 되었다</a:t>
            </a:r>
            <a:r>
              <a:rPr lang="en-US" altLang="ko-KR" sz="1400" dirty="0"/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06304" y="2771147"/>
            <a:ext cx="1898277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+mn-ea"/>
              </a:rPr>
              <a:t>마녀의 곁에 가장 오래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머물렀던 </a:t>
            </a:r>
            <a:r>
              <a:rPr lang="ko-KR" altLang="en-US" sz="1400" dirty="0" err="1">
                <a:latin typeface="+mn-ea"/>
              </a:rPr>
              <a:t>칼리는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마녀가 모든 것을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알고도 가만히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있었던 걸 알았다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algn="ctr"/>
            <a:r>
              <a:rPr lang="ko-KR" altLang="en-US" sz="1400" dirty="0">
                <a:latin typeface="+mn-ea"/>
              </a:rPr>
              <a:t>사라질까 불안한 건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그녀도 마찬가지였기에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혹시나 하고 다른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이들과 같이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배신에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동참했지만 시간이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지날수록 공허함에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사로잡힌다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algn="ctr"/>
            <a:r>
              <a:rPr lang="ko-KR" altLang="en-US" sz="1400" dirty="0">
                <a:latin typeface="+mn-ea"/>
              </a:rPr>
              <a:t>그리고 다시 마녀를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깨울 결심을 한다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10524" y="798790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전체 배경</a:t>
            </a:r>
          </a:p>
        </p:txBody>
      </p:sp>
    </p:spTree>
    <p:extLst>
      <p:ext uri="{BB962C8B-B14F-4D97-AF65-F5344CB8AC3E}">
        <p14:creationId xmlns:p14="http://schemas.microsoft.com/office/powerpoint/2010/main" val="3591998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pic>
        <p:nvPicPr>
          <p:cNvPr id="11" name="내용 개체 틀 3">
            <a:extLst>
              <a:ext uri="{FF2B5EF4-FFF2-40B4-BE49-F238E27FC236}">
                <a16:creationId xmlns:a16="http://schemas.microsoft.com/office/drawing/2014/main" id="{D7E5A178-9D06-4DE7-864D-9A2CD67D7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823" y="1748683"/>
            <a:ext cx="2359938" cy="6454362"/>
          </a:xfr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507DEA7-DDDB-46FB-BFA3-03E02375E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913442"/>
              </p:ext>
            </p:extLst>
          </p:nvPr>
        </p:nvGraphicFramePr>
        <p:xfrm>
          <a:off x="2784643" y="1582975"/>
          <a:ext cx="5378825" cy="448408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2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990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ko-KR" sz="1500" kern="1200" dirty="0">
                          <a:effectLst/>
                        </a:rPr>
                        <a:t>플레이어</a:t>
                      </a:r>
                      <a:r>
                        <a:rPr lang="en-US" altLang="ko-KR" sz="1500" kern="1200" dirty="0">
                          <a:effectLst/>
                        </a:rPr>
                        <a:t>, </a:t>
                      </a:r>
                      <a:r>
                        <a:rPr lang="ko-KR" altLang="ko-KR" sz="1500" kern="1200" dirty="0">
                          <a:effectLst/>
                        </a:rPr>
                        <a:t>게임의 주인공</a:t>
                      </a:r>
                      <a:r>
                        <a:rPr lang="en-US" altLang="ko-KR" sz="1500" kern="1200" dirty="0">
                          <a:effectLst/>
                        </a:rPr>
                        <a:t>, </a:t>
                      </a:r>
                      <a:r>
                        <a:rPr lang="ko-KR" altLang="ko-KR" sz="1500" kern="1200" dirty="0">
                          <a:effectLst/>
                        </a:rPr>
                        <a:t>에피소드의 주체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18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ko-KR" sz="1500" kern="1200" dirty="0">
                          <a:effectLst/>
                        </a:rPr>
                        <a:t>보라색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211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</a:t>
                      </a:r>
                      <a:r>
                        <a:rPr lang="ko-KR" altLang="en-US" sz="1500" dirty="0" err="1"/>
                        <a:t>팔망성</a:t>
                      </a:r>
                      <a:r>
                        <a:rPr lang="en-US" altLang="ko-KR" sz="1500" dirty="0"/>
                        <a:t>,</a:t>
                      </a:r>
                      <a:r>
                        <a:rPr lang="ko-KR" altLang="en-US" sz="1500" dirty="0"/>
                        <a:t> </a:t>
                      </a:r>
                      <a:r>
                        <a:rPr lang="ko-KR" altLang="en-US" sz="1500" dirty="0" err="1"/>
                        <a:t>육망성</a:t>
                      </a:r>
                      <a:r>
                        <a:rPr lang="ko-KR" altLang="en-US" sz="1500" dirty="0"/>
                        <a:t> 이용</a:t>
                      </a:r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1257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전체적으로 우울한 스토리를 중화시켜 주는 성격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현실세계에선 성의 주인이자 진정한 마녀이지만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꿈속 세상에선 평범한 고등학생으로 인지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076C9BB7-0879-473D-BC78-806F7C1EA30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42" y="2796544"/>
            <a:ext cx="2179320" cy="217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53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507DEA7-DDDB-46FB-BFA3-03E02375E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801896"/>
              </p:ext>
            </p:extLst>
          </p:nvPr>
        </p:nvGraphicFramePr>
        <p:xfrm>
          <a:off x="5203753" y="2254306"/>
          <a:ext cx="5378825" cy="448408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2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아즈라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990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꿈꾸는 자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>
                          <a:effectLst/>
                        </a:rPr>
                        <a:t>최종 보스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18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ko-KR" sz="1500" kern="1200" dirty="0">
                          <a:effectLst/>
                        </a:rPr>
                        <a:t>보라색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211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</a:t>
                      </a:r>
                      <a:r>
                        <a:rPr lang="ko-KR" altLang="en-US" sz="1500" dirty="0" err="1"/>
                        <a:t>팔망성</a:t>
                      </a:r>
                      <a:r>
                        <a:rPr lang="en-US" altLang="ko-KR" sz="1500" dirty="0"/>
                        <a:t>,</a:t>
                      </a:r>
                      <a:r>
                        <a:rPr lang="ko-KR" altLang="en-US" sz="1500" dirty="0"/>
                        <a:t> </a:t>
                      </a:r>
                      <a:r>
                        <a:rPr lang="ko-KR" altLang="en-US" sz="1500" dirty="0" err="1"/>
                        <a:t>육망성</a:t>
                      </a:r>
                      <a:r>
                        <a:rPr lang="ko-KR" altLang="en-US" sz="1500" dirty="0"/>
                        <a:t> 이용</a:t>
                      </a:r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1257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전체적으로 우울한 스토리를 중화시켜 주는 성격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현실세계에선 성의 주인이자 진정한 마녀이지만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꿈속 세상에선 평범한 고등학생으로 인지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076C9BB7-0879-473D-BC78-806F7C1EA30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752" y="3467875"/>
            <a:ext cx="2179320" cy="21793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E00F91B-36C2-458E-B444-AF9D75AD2F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016" y="1693211"/>
            <a:ext cx="5170851" cy="363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06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A68BA30-0D52-4623-AFD6-7748CB5CE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001" y="2908539"/>
            <a:ext cx="5898999" cy="392903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507DEA7-DDDB-46FB-BFA3-03E02375E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46957"/>
              </p:ext>
            </p:extLst>
          </p:nvPr>
        </p:nvGraphicFramePr>
        <p:xfrm>
          <a:off x="2165535" y="1462036"/>
          <a:ext cx="5378825" cy="427643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528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컨셉</a:t>
                      </a:r>
                      <a:r>
                        <a:rPr lang="en-US" altLang="ko-KR" sz="1500" dirty="0"/>
                        <a:t>:</a:t>
                      </a:r>
                      <a:r>
                        <a:rPr lang="ko-KR" altLang="en-US" sz="1500" dirty="0"/>
                        <a:t> 지휘자</a:t>
                      </a:r>
                    </a:p>
                  </a:txBody>
                  <a:tcPr>
                    <a:solidFill>
                      <a:srgbClr val="0070C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208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하늘색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 err="1">
                          <a:effectLst/>
                        </a:rPr>
                        <a:t>셀레스트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9941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  </a:t>
                      </a:r>
                      <a:r>
                        <a:rPr lang="ko-KR" altLang="en-US" sz="1500" dirty="0"/>
                        <a:t>시계의 형태를 연상 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 </a:t>
                      </a:r>
                      <a:r>
                        <a:rPr lang="ko-KR" altLang="en-US" sz="1500" dirty="0" err="1"/>
                        <a:t>음율과</a:t>
                      </a:r>
                      <a:r>
                        <a:rPr lang="ko-KR" altLang="en-US" sz="1500" dirty="0"/>
                        <a:t> 함께 </a:t>
                      </a:r>
                      <a:r>
                        <a:rPr lang="ko-KR" altLang="en-US" sz="1500" dirty="0" err="1"/>
                        <a:t>변측적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  </a:t>
                      </a:r>
                      <a:r>
                        <a:rPr lang="ko-KR" altLang="en-US" sz="1500" dirty="0"/>
                        <a:t>인 공격과 버프</a:t>
                      </a:r>
                      <a:endParaRPr lang="en-US" altLang="ko-KR" sz="1500" dirty="0"/>
                    </a:p>
                  </a:txBody>
                  <a:tcPr>
                    <a:solidFill>
                      <a:srgbClr val="0070C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8883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E533D5CF-5437-4DA2-836A-5F6ADEF8F48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527" y="3093324"/>
            <a:ext cx="1600119" cy="160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73842"/>
      </p:ext>
    </p:extLst>
  </p:cSld>
  <p:clrMapOvr>
    <a:masterClrMapping/>
  </p:clrMapOvr>
</p:sld>
</file>

<file path=ppt/theme/theme1.xml><?xml version="1.0" encoding="utf-8"?>
<a:theme xmlns:a="http://schemas.openxmlformats.org/drawingml/2006/main" name="자각마녀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A69B4"/>
      </a:accent1>
      <a:accent2>
        <a:srgbClr val="243144"/>
      </a:accent2>
      <a:accent3>
        <a:srgbClr val="5D4B44"/>
      </a:accent3>
      <a:accent4>
        <a:srgbClr val="FFC000"/>
      </a:accent4>
      <a:accent5>
        <a:srgbClr val="DEB5A0"/>
      </a:accent5>
      <a:accent6>
        <a:srgbClr val="ECD9D2"/>
      </a:accent6>
      <a:hlink>
        <a:srgbClr val="0563C1"/>
      </a:hlink>
      <a:folHlink>
        <a:srgbClr val="F14F64"/>
      </a:folHlink>
    </a:clrScheme>
    <a:fontScheme name="사용자 지정 4">
      <a:majorFont>
        <a:latin typeface="Liberty BT"/>
        <a:ea typeface="BusanBada"/>
        <a:cs typeface=""/>
      </a:majorFont>
      <a:minorFont>
        <a:latin typeface="Calibri"/>
        <a:ea typeface="BusanBada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CE3F5AA6-4400-4C9E-91F4-EA95328FF3E0}" vid="{42862EC6-D3B8-4967-BE29-170B9D4EB2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제안서_161027</Template>
  <TotalTime>223</TotalTime>
  <Words>1025</Words>
  <Application>Microsoft Office PowerPoint</Application>
  <PresentationFormat>와이드스크린</PresentationFormat>
  <Paragraphs>386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2" baseType="lpstr">
      <vt:lpstr>BusanBada</vt:lpstr>
      <vt:lpstr>HanS CalliPunch</vt:lpstr>
      <vt:lpstr>Liberty BT</vt:lpstr>
      <vt:lpstr>맑은 고딕</vt:lpstr>
      <vt:lpstr>바탕</vt:lpstr>
      <vt:lpstr>한컴 쿨재즈 L</vt:lpstr>
      <vt:lpstr>Arial</vt:lpstr>
      <vt:lpstr>Calibri</vt:lpstr>
      <vt:lpstr>Times New Roman</vt:lpstr>
      <vt:lpstr>자각마녀</vt:lpstr>
      <vt:lpstr>자각마녀</vt:lpstr>
      <vt:lpstr>목차</vt:lpstr>
      <vt:lpstr>연구 목적</vt:lpstr>
      <vt:lpstr>개요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게임특징</vt:lpstr>
      <vt:lpstr>게임특징</vt:lpstr>
      <vt:lpstr>게임특징</vt:lpstr>
      <vt:lpstr>진행 일정</vt:lpstr>
      <vt:lpstr>진행 일정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자각마녀</dc:title>
  <dc:creator>hyunwoo jeon</dc:creator>
  <cp:lastModifiedBy>hyunwoo jeon</cp:lastModifiedBy>
  <cp:revision>23</cp:revision>
  <dcterms:created xsi:type="dcterms:W3CDTF">2017-10-19T01:17:19Z</dcterms:created>
  <dcterms:modified xsi:type="dcterms:W3CDTF">2017-10-19T12:11:24Z</dcterms:modified>
</cp:coreProperties>
</file>